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4" r:id="rId1"/>
  </p:sldMasterIdLst>
  <p:notesMasterIdLst>
    <p:notesMasterId r:id="rId37"/>
  </p:notesMasterIdLst>
  <p:sldIdLst>
    <p:sldId id="256" r:id="rId2"/>
    <p:sldId id="258" r:id="rId3"/>
    <p:sldId id="283" r:id="rId4"/>
    <p:sldId id="259" r:id="rId5"/>
    <p:sldId id="260" r:id="rId6"/>
    <p:sldId id="261" r:id="rId7"/>
    <p:sldId id="278" r:id="rId8"/>
    <p:sldId id="262" r:id="rId9"/>
    <p:sldId id="271" r:id="rId10"/>
    <p:sldId id="270" r:id="rId11"/>
    <p:sldId id="264" r:id="rId12"/>
    <p:sldId id="273" r:id="rId13"/>
    <p:sldId id="279" r:id="rId14"/>
    <p:sldId id="275" r:id="rId15"/>
    <p:sldId id="276" r:id="rId16"/>
    <p:sldId id="287" r:id="rId17"/>
    <p:sldId id="282" r:id="rId18"/>
    <p:sldId id="277" r:id="rId19"/>
    <p:sldId id="289" r:id="rId20"/>
    <p:sldId id="296" r:id="rId21"/>
    <p:sldId id="265" r:id="rId22"/>
    <p:sldId id="281" r:id="rId23"/>
    <p:sldId id="266" r:id="rId24"/>
    <p:sldId id="267" r:id="rId25"/>
    <p:sldId id="288" r:id="rId26"/>
    <p:sldId id="292" r:id="rId27"/>
    <p:sldId id="293" r:id="rId28"/>
    <p:sldId id="294" r:id="rId29"/>
    <p:sldId id="290" r:id="rId30"/>
    <p:sldId id="291" r:id="rId31"/>
    <p:sldId id="295" r:id="rId32"/>
    <p:sldId id="268" r:id="rId33"/>
    <p:sldId id="285" r:id="rId34"/>
    <p:sldId id="284" r:id="rId35"/>
    <p:sldId id="286"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A529E"/>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34587" autoAdjust="0"/>
    <p:restoredTop sz="94706" autoAdjust="0"/>
  </p:normalViewPr>
  <p:slideViewPr>
    <p:cSldViewPr>
      <p:cViewPr>
        <p:scale>
          <a:sx n="100" d="100"/>
          <a:sy n="100" d="100"/>
        </p:scale>
        <p:origin x="-1860" y="-228"/>
      </p:cViewPr>
      <p:guideLst>
        <p:guide orient="horz" pos="2160"/>
        <p:guide pos="2880"/>
      </p:guideLst>
    </p:cSldViewPr>
  </p:slideViewPr>
  <p:outlineViewPr>
    <p:cViewPr>
      <p:scale>
        <a:sx n="33" d="100"/>
        <a:sy n="33" d="100"/>
      </p:scale>
      <p:origin x="30" y="13134"/>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D1D1D2-DC6F-40B8-94AF-385467AA73E6}" type="datetimeFigureOut">
              <a:rPr lang="en-US" smtClean="0"/>
              <a:pPr/>
              <a:t>3/17/2016</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F75D73-301B-4FDF-B0C8-D003E9ABFB68}"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D8F75D73-301B-4FDF-B0C8-D003E9ABFB68}" type="slidenum">
              <a:rPr lang="en-IN" smtClean="0"/>
              <a:pPr/>
              <a:t>9</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DDD9599-89BA-4CC7-B380-46A069FB38D6}" type="datetimeFigureOut">
              <a:rPr lang="en-US" smtClean="0"/>
              <a:pPr/>
              <a:t>3/17/2016</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55E923ED-89D9-46FA-A93F-F6B6D7A60019}"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DDD9599-89BA-4CC7-B380-46A069FB38D6}" type="datetimeFigureOut">
              <a:rPr lang="en-US" smtClean="0"/>
              <a:pPr/>
              <a:t>3/17/2016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5E923ED-89D9-46FA-A93F-F6B6D7A60019}"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DDD9599-89BA-4CC7-B380-46A069FB38D6}" type="datetimeFigureOut">
              <a:rPr lang="en-US" smtClean="0"/>
              <a:pPr/>
              <a:t>3/17/2016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5E923ED-89D9-46FA-A93F-F6B6D7A60019}"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DDD9599-89BA-4CC7-B380-46A069FB38D6}" type="datetimeFigureOut">
              <a:rPr lang="en-US" smtClean="0"/>
              <a:pPr/>
              <a:t>3/17/2016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5E923ED-89D9-46FA-A93F-F6B6D7A60019}"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DDD9599-89BA-4CC7-B380-46A069FB38D6}" type="datetimeFigureOut">
              <a:rPr lang="en-US" smtClean="0"/>
              <a:pPr/>
              <a:t>3/17/2016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5E923ED-89D9-46FA-A93F-F6B6D7A60019}"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DDD9599-89BA-4CC7-B380-46A069FB38D6}" type="datetimeFigureOut">
              <a:rPr lang="en-US" smtClean="0"/>
              <a:pPr/>
              <a:t>3/17/2016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5E923ED-89D9-46FA-A93F-F6B6D7A60019}"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DDD9599-89BA-4CC7-B380-46A069FB38D6}" type="datetimeFigureOut">
              <a:rPr lang="en-US" smtClean="0"/>
              <a:pPr/>
              <a:t>3/17/2016</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5E923ED-89D9-46FA-A93F-F6B6D7A60019}"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DDD9599-89BA-4CC7-B380-46A069FB38D6}" type="datetimeFigureOut">
              <a:rPr lang="en-US" smtClean="0"/>
              <a:pPr/>
              <a:t>3/17/2016</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5E923ED-89D9-46FA-A93F-F6B6D7A60019}"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DD9599-89BA-4CC7-B380-46A069FB38D6}" type="datetimeFigureOut">
              <a:rPr lang="en-US" smtClean="0"/>
              <a:pPr/>
              <a:t>3/17/2016</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5E923ED-89D9-46FA-A93F-F6B6D7A60019}"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DDD9599-89BA-4CC7-B380-46A069FB38D6}" type="datetimeFigureOut">
              <a:rPr lang="en-US" smtClean="0"/>
              <a:pPr/>
              <a:t>3/17/2016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5E923ED-89D9-46FA-A93F-F6B6D7A60019}"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DDD9599-89BA-4CC7-B380-46A069FB38D6}" type="datetimeFigureOut">
              <a:rPr lang="en-US" smtClean="0"/>
              <a:pPr/>
              <a:t>3/17/2016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55E923ED-89D9-46FA-A93F-F6B6D7A60019}" type="slidenum">
              <a:rPr lang="en-IN" smtClean="0"/>
              <a:pPr/>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DDD9599-89BA-4CC7-B380-46A069FB38D6}" type="datetimeFigureOut">
              <a:rPr lang="en-US" smtClean="0"/>
              <a:pPr/>
              <a:t>3/17/2016</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5E923ED-89D9-46FA-A93F-F6B6D7A60019}" type="slidenum">
              <a:rPr lang="en-IN" smtClean="0"/>
              <a:pPr/>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 Id="rId9" Type="http://schemas.openxmlformats.org/officeDocument/2006/relationships/image" Target="../media/image20.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8.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nap.stanford.edu/data"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282" y="4786322"/>
            <a:ext cx="8815358" cy="1722441"/>
          </a:xfrm>
        </p:spPr>
        <p:txBody>
          <a:bodyPr>
            <a:normAutofit/>
          </a:bodyPr>
          <a:lstStyle/>
          <a:p>
            <a:pPr algn="ctr"/>
            <a:r>
              <a:rPr lang="en-US" sz="2400" dirty="0" smtClean="0">
                <a:solidFill>
                  <a:schemeClr val="tx2">
                    <a:lumMod val="75000"/>
                  </a:schemeClr>
                </a:solidFill>
              </a:rPr>
              <a:t>International Conclave on Foundations of Decision and Game Theory </a:t>
            </a:r>
            <a:br>
              <a:rPr lang="en-US" sz="2400" dirty="0" smtClean="0">
                <a:solidFill>
                  <a:schemeClr val="tx2">
                    <a:lumMod val="75000"/>
                  </a:schemeClr>
                </a:solidFill>
              </a:rPr>
            </a:br>
            <a:r>
              <a:rPr lang="en-US" sz="2400" dirty="0" smtClean="0">
                <a:solidFill>
                  <a:schemeClr val="tx2">
                    <a:lumMod val="75000"/>
                  </a:schemeClr>
                </a:solidFill>
              </a:rPr>
              <a:t>IGIDR, Mumbai</a:t>
            </a:r>
            <a:br>
              <a:rPr lang="en-US" sz="2400" dirty="0" smtClean="0">
                <a:solidFill>
                  <a:schemeClr val="tx2">
                    <a:lumMod val="75000"/>
                  </a:schemeClr>
                </a:solidFill>
              </a:rPr>
            </a:br>
            <a:r>
              <a:rPr lang="en-US" sz="2400" dirty="0" smtClean="0">
                <a:solidFill>
                  <a:schemeClr val="tx2">
                    <a:lumMod val="75000"/>
                  </a:schemeClr>
                </a:solidFill>
              </a:rPr>
              <a:t>March 14-19, 2016</a:t>
            </a:r>
            <a:endParaRPr lang="en-IN" sz="2400" dirty="0">
              <a:solidFill>
                <a:schemeClr val="tx2">
                  <a:lumMod val="75000"/>
                </a:schemeClr>
              </a:solidFill>
            </a:endParaRPr>
          </a:p>
        </p:txBody>
      </p:sp>
      <p:sp>
        <p:nvSpPr>
          <p:cNvPr id="3" name="Subtitle 2"/>
          <p:cNvSpPr>
            <a:spLocks noGrp="1"/>
          </p:cNvSpPr>
          <p:nvPr>
            <p:ph type="subTitle" idx="1"/>
          </p:nvPr>
        </p:nvSpPr>
        <p:spPr>
          <a:xfrm>
            <a:off x="500034" y="2357430"/>
            <a:ext cx="8315324" cy="1714512"/>
          </a:xfrm>
        </p:spPr>
        <p:txBody>
          <a:bodyPr>
            <a:normAutofit/>
          </a:bodyPr>
          <a:lstStyle/>
          <a:p>
            <a:pPr algn="ctr"/>
            <a:r>
              <a:rPr lang="en-US" sz="2800" b="1" dirty="0" err="1" smtClean="0">
                <a:solidFill>
                  <a:srgbClr val="9A529E"/>
                </a:solidFill>
                <a:latin typeface="Arial" pitchFamily="34" charset="0"/>
                <a:cs typeface="Arial" pitchFamily="34" charset="0"/>
              </a:rPr>
              <a:t>Manjari</a:t>
            </a:r>
            <a:r>
              <a:rPr lang="en-US" sz="2800" b="1" dirty="0" smtClean="0">
                <a:solidFill>
                  <a:srgbClr val="9A529E"/>
                </a:solidFill>
                <a:latin typeface="Arial" pitchFamily="34" charset="0"/>
                <a:cs typeface="Arial" pitchFamily="34" charset="0"/>
              </a:rPr>
              <a:t> Das</a:t>
            </a:r>
            <a:r>
              <a:rPr lang="en-US" sz="2800" b="1" baseline="30000" dirty="0" smtClean="0">
                <a:solidFill>
                  <a:srgbClr val="9A529E"/>
                </a:solidFill>
                <a:latin typeface="Arial" pitchFamily="34" charset="0"/>
                <a:cs typeface="Arial" pitchFamily="34" charset="0"/>
              </a:rPr>
              <a:t>†</a:t>
            </a:r>
            <a:r>
              <a:rPr lang="en-US" sz="2800" b="1" dirty="0" smtClean="0">
                <a:solidFill>
                  <a:srgbClr val="9A529E"/>
                </a:solidFill>
                <a:latin typeface="Arial" pitchFamily="34" charset="0"/>
                <a:cs typeface="Arial" pitchFamily="34" charset="0"/>
              </a:rPr>
              <a:t>                 </a:t>
            </a:r>
            <a:r>
              <a:rPr lang="en-US" sz="2800" b="1" dirty="0" err="1" smtClean="0">
                <a:solidFill>
                  <a:srgbClr val="9A529E"/>
                </a:solidFill>
                <a:latin typeface="Arial" pitchFamily="34" charset="0"/>
                <a:cs typeface="Arial" pitchFamily="34" charset="0"/>
              </a:rPr>
              <a:t>Ritwika</a:t>
            </a:r>
            <a:r>
              <a:rPr lang="en-US" sz="2800" b="1" dirty="0" smtClean="0">
                <a:solidFill>
                  <a:srgbClr val="9A529E"/>
                </a:solidFill>
                <a:latin typeface="Arial" pitchFamily="34" charset="0"/>
                <a:cs typeface="Arial" pitchFamily="34" charset="0"/>
              </a:rPr>
              <a:t> Law</a:t>
            </a:r>
            <a:r>
              <a:rPr lang="en-US" sz="2800" b="1" baseline="30000" dirty="0" smtClean="0">
                <a:solidFill>
                  <a:srgbClr val="9A529E"/>
                </a:solidFill>
                <a:latin typeface="Arial" pitchFamily="34" charset="0"/>
                <a:cs typeface="Arial" pitchFamily="34" charset="0"/>
              </a:rPr>
              <a:t>♣ </a:t>
            </a:r>
          </a:p>
          <a:p>
            <a:pPr algn="ctr"/>
            <a:r>
              <a:rPr lang="en-US" sz="1600" b="1" baseline="30000" dirty="0" smtClean="0">
                <a:solidFill>
                  <a:srgbClr val="9A529E"/>
                </a:solidFill>
                <a:latin typeface="Arial" pitchFamily="34" charset="0"/>
                <a:cs typeface="Arial" pitchFamily="34" charset="0"/>
              </a:rPr>
              <a:t>  </a:t>
            </a:r>
            <a:r>
              <a:rPr lang="en-US" sz="1600" b="1" dirty="0" smtClean="0">
                <a:solidFill>
                  <a:srgbClr val="9A529E"/>
                </a:solidFill>
                <a:latin typeface="Arial" pitchFamily="34" charset="0"/>
                <a:cs typeface="Arial" pitchFamily="34" charset="0"/>
              </a:rPr>
              <a:t>†    Indian Statistical Institute, Kolkata</a:t>
            </a:r>
          </a:p>
          <a:p>
            <a:pPr algn="ctr"/>
            <a:r>
              <a:rPr lang="en-US" sz="1600" b="1" dirty="0" smtClean="0">
                <a:solidFill>
                  <a:srgbClr val="9A529E"/>
                </a:solidFill>
                <a:latin typeface="Arial" pitchFamily="34" charset="0"/>
                <a:cs typeface="Arial" pitchFamily="34" charset="0"/>
              </a:rPr>
              <a:t> ♣   Calcutta University</a:t>
            </a:r>
            <a:endParaRPr lang="en-IN" sz="1600" b="1" dirty="0" smtClean="0">
              <a:solidFill>
                <a:srgbClr val="9A529E"/>
              </a:solidFill>
              <a:latin typeface="Arial" pitchFamily="34" charset="0"/>
              <a:cs typeface="Arial" pitchFamily="34" charset="0"/>
            </a:endParaRPr>
          </a:p>
          <a:p>
            <a:endParaRPr lang="en-IN" sz="2000" b="1" dirty="0">
              <a:latin typeface="Arial" pitchFamily="34" charset="0"/>
              <a:cs typeface="Arial" pitchFamily="34" charset="0"/>
            </a:endParaRPr>
          </a:p>
        </p:txBody>
      </p:sp>
      <p:sp>
        <p:nvSpPr>
          <p:cNvPr id="6" name="Flowchart: Alternate Process 5"/>
          <p:cNvSpPr/>
          <p:nvPr/>
        </p:nvSpPr>
        <p:spPr>
          <a:xfrm>
            <a:off x="0" y="0"/>
            <a:ext cx="9144000" cy="1736646"/>
          </a:xfrm>
          <a:prstGeom prst="flowChartAlternateProcess">
            <a:avLst/>
          </a:prstGeom>
          <a:noFill/>
        </p:spPr>
        <p:txBody>
          <a:bodyPr wrap="square" lIns="91440" tIns="45720" rIns="91440" bIns="45720">
            <a:spAutoFit/>
          </a:bodyPr>
          <a:lstStyle/>
          <a:p>
            <a:pPr algn="ctr"/>
            <a:r>
              <a:rPr lang="en-US" sz="4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STATUS   CLASSIFICATION USING   NETWORK</a:t>
            </a:r>
            <a:endParaRPr lang="en-US" sz="4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85728"/>
            <a:ext cx="8229600" cy="1143000"/>
          </a:xfrm>
        </p:spPr>
        <p:txBody>
          <a:bodyPr/>
          <a:lstStyle/>
          <a:p>
            <a:r>
              <a:rPr lang="en-US" dirty="0" smtClean="0">
                <a:solidFill>
                  <a:srgbClr val="002060"/>
                </a:solidFill>
              </a:rPr>
              <a:t>Distance Metric</a:t>
            </a:r>
            <a:endParaRPr lang="en-IN" dirty="0">
              <a:solidFill>
                <a:srgbClr val="002060"/>
              </a:solidFill>
            </a:endParaRPr>
          </a:p>
        </p:txBody>
      </p:sp>
      <p:graphicFrame>
        <p:nvGraphicFramePr>
          <p:cNvPr id="4" name="Content Placeholder 3"/>
          <p:cNvGraphicFramePr>
            <a:graphicFrameLocks noGrp="1"/>
          </p:cNvGraphicFramePr>
          <p:nvPr>
            <p:ph idx="1"/>
          </p:nvPr>
        </p:nvGraphicFramePr>
        <p:xfrm>
          <a:off x="714348" y="1437496"/>
          <a:ext cx="7358116" cy="1777192"/>
        </p:xfrm>
        <a:graphic>
          <a:graphicData uri="http://schemas.openxmlformats.org/drawingml/2006/table">
            <a:tbl>
              <a:tblPr firstRow="1" bandRow="1">
                <a:tableStyleId>{5C22544A-7EE6-4342-B048-85BDC9FD1C3A}</a:tableStyleId>
              </a:tblPr>
              <a:tblGrid>
                <a:gridCol w="1839529"/>
                <a:gridCol w="1839529"/>
                <a:gridCol w="1839529"/>
                <a:gridCol w="1839529"/>
              </a:tblGrid>
              <a:tr h="444298">
                <a:tc>
                  <a:txBody>
                    <a:bodyPr/>
                    <a:lstStyle/>
                    <a:p>
                      <a:pPr marL="184150">
                        <a:lnSpc>
                          <a:spcPct val="115000"/>
                        </a:lnSpc>
                        <a:spcAft>
                          <a:spcPts val="0"/>
                        </a:spcAft>
                      </a:pPr>
                      <a:r>
                        <a:rPr lang="en-US" sz="2400" dirty="0" smtClean="0">
                          <a:latin typeface="Calibri"/>
                          <a:ea typeface="Calibri"/>
                          <a:cs typeface="Times New Roman"/>
                        </a:rPr>
                        <a:t>gender</a:t>
                      </a:r>
                      <a:endParaRPr lang="en-IN" sz="2400" dirty="0">
                        <a:latin typeface="Calibri"/>
                        <a:ea typeface="Calibri"/>
                        <a:cs typeface="Times New Roman"/>
                      </a:endParaRPr>
                    </a:p>
                  </a:txBody>
                  <a:tcPr marL="79777" marR="79777" marT="0" marB="0"/>
                </a:tc>
                <a:tc>
                  <a:txBody>
                    <a:bodyPr/>
                    <a:lstStyle/>
                    <a:p>
                      <a:pPr>
                        <a:lnSpc>
                          <a:spcPct val="115000"/>
                        </a:lnSpc>
                        <a:spcAft>
                          <a:spcPts val="0"/>
                        </a:spcAft>
                      </a:pPr>
                      <a:r>
                        <a:rPr lang="en-IN" sz="2400">
                          <a:latin typeface="Calibri"/>
                          <a:ea typeface="Calibri"/>
                          <a:cs typeface="Times New Roman"/>
                        </a:rPr>
                        <a:t>male</a:t>
                      </a:r>
                      <a:endParaRPr lang="en-IN" sz="1600">
                        <a:latin typeface="Calibri"/>
                        <a:ea typeface="Calibri"/>
                        <a:cs typeface="Times New Roman"/>
                      </a:endParaRPr>
                    </a:p>
                  </a:txBody>
                  <a:tcPr marL="79777" marR="79777" marT="0" marB="0"/>
                </a:tc>
                <a:tc>
                  <a:txBody>
                    <a:bodyPr/>
                    <a:lstStyle/>
                    <a:p>
                      <a:pPr>
                        <a:lnSpc>
                          <a:spcPct val="115000"/>
                        </a:lnSpc>
                        <a:spcAft>
                          <a:spcPts val="0"/>
                        </a:spcAft>
                      </a:pPr>
                      <a:r>
                        <a:rPr lang="en-IN" sz="2400">
                          <a:latin typeface="Calibri"/>
                          <a:ea typeface="Calibri"/>
                          <a:cs typeface="Times New Roman"/>
                        </a:rPr>
                        <a:t>female</a:t>
                      </a:r>
                      <a:endParaRPr lang="en-IN" sz="1600">
                        <a:latin typeface="Calibri"/>
                        <a:ea typeface="Calibri"/>
                        <a:cs typeface="Times New Roman"/>
                      </a:endParaRPr>
                    </a:p>
                  </a:txBody>
                  <a:tcPr marL="79777" marR="79777" marT="0" marB="0"/>
                </a:tc>
                <a:tc>
                  <a:txBody>
                    <a:bodyPr/>
                    <a:lstStyle/>
                    <a:p>
                      <a:pPr>
                        <a:lnSpc>
                          <a:spcPct val="115000"/>
                        </a:lnSpc>
                        <a:spcAft>
                          <a:spcPts val="0"/>
                        </a:spcAft>
                      </a:pPr>
                      <a:r>
                        <a:rPr lang="en-IN" sz="2400">
                          <a:latin typeface="Calibri"/>
                          <a:ea typeface="Calibri"/>
                          <a:cs typeface="Times New Roman"/>
                        </a:rPr>
                        <a:t>others</a:t>
                      </a:r>
                      <a:endParaRPr lang="en-IN" sz="1600">
                        <a:latin typeface="Calibri"/>
                        <a:ea typeface="Calibri"/>
                        <a:cs typeface="Times New Roman"/>
                      </a:endParaRPr>
                    </a:p>
                  </a:txBody>
                  <a:tcPr marL="79777" marR="79777" marT="0" marB="0"/>
                </a:tc>
              </a:tr>
              <a:tr h="444298">
                <a:tc>
                  <a:txBody>
                    <a:bodyPr/>
                    <a:lstStyle/>
                    <a:p>
                      <a:pPr marL="184150">
                        <a:lnSpc>
                          <a:spcPct val="115000"/>
                        </a:lnSpc>
                        <a:spcAft>
                          <a:spcPts val="0"/>
                        </a:spcAft>
                      </a:pPr>
                      <a:r>
                        <a:rPr lang="en-IN" sz="2400" dirty="0">
                          <a:latin typeface="Calibri"/>
                          <a:ea typeface="Calibri"/>
                          <a:cs typeface="Times New Roman"/>
                        </a:rPr>
                        <a:t>male</a:t>
                      </a:r>
                      <a:endParaRPr lang="en-IN" sz="1600" dirty="0">
                        <a:latin typeface="Calibri"/>
                        <a:ea typeface="Calibri"/>
                        <a:cs typeface="Times New Roman"/>
                      </a:endParaRPr>
                    </a:p>
                  </a:txBody>
                  <a:tcPr marL="79777" marR="79777" marT="0" marB="0"/>
                </a:tc>
                <a:tc>
                  <a:txBody>
                    <a:bodyPr/>
                    <a:lstStyle/>
                    <a:p>
                      <a:pPr>
                        <a:lnSpc>
                          <a:spcPct val="115000"/>
                        </a:lnSpc>
                        <a:spcAft>
                          <a:spcPts val="0"/>
                        </a:spcAft>
                      </a:pPr>
                      <a:r>
                        <a:rPr lang="en-IN" sz="2400" dirty="0">
                          <a:latin typeface="Calibri"/>
                          <a:ea typeface="Calibri"/>
                          <a:cs typeface="Times New Roman"/>
                        </a:rPr>
                        <a:t>0</a:t>
                      </a:r>
                      <a:endParaRPr lang="en-IN" sz="1600" dirty="0">
                        <a:latin typeface="Calibri"/>
                        <a:ea typeface="Calibri"/>
                        <a:cs typeface="Times New Roman"/>
                      </a:endParaRPr>
                    </a:p>
                  </a:txBody>
                  <a:tcPr marL="79777" marR="79777" marT="0" marB="0"/>
                </a:tc>
                <a:tc>
                  <a:txBody>
                    <a:bodyPr/>
                    <a:lstStyle/>
                    <a:p>
                      <a:pPr marL="43180">
                        <a:lnSpc>
                          <a:spcPct val="115000"/>
                        </a:lnSpc>
                        <a:spcAft>
                          <a:spcPts val="0"/>
                        </a:spcAft>
                      </a:pPr>
                      <a:r>
                        <a:rPr lang="en-IN" sz="2400" dirty="0" smtClean="0">
                          <a:latin typeface="Calibri"/>
                          <a:ea typeface="Calibri"/>
                          <a:cs typeface="Times New Roman"/>
                        </a:rPr>
                        <a:t> 1</a:t>
                      </a:r>
                      <a:endParaRPr lang="en-IN" sz="1600" dirty="0">
                        <a:latin typeface="Calibri"/>
                        <a:ea typeface="Calibri"/>
                        <a:cs typeface="Times New Roman"/>
                      </a:endParaRPr>
                    </a:p>
                  </a:txBody>
                  <a:tcPr marL="79777" marR="79777" marT="0" marB="0"/>
                </a:tc>
                <a:tc>
                  <a:txBody>
                    <a:bodyPr/>
                    <a:lstStyle/>
                    <a:p>
                      <a:pPr marL="20320">
                        <a:lnSpc>
                          <a:spcPct val="115000"/>
                        </a:lnSpc>
                        <a:spcAft>
                          <a:spcPts val="0"/>
                        </a:spcAft>
                      </a:pPr>
                      <a:r>
                        <a:rPr lang="en-IN" sz="2400" dirty="0" smtClean="0">
                          <a:latin typeface="Calibri"/>
                          <a:ea typeface="Calibri"/>
                          <a:cs typeface="Times New Roman"/>
                        </a:rPr>
                        <a:t> 2</a:t>
                      </a:r>
                      <a:endParaRPr lang="en-IN" sz="1600" dirty="0">
                        <a:latin typeface="Calibri"/>
                        <a:ea typeface="Calibri"/>
                        <a:cs typeface="Times New Roman"/>
                      </a:endParaRPr>
                    </a:p>
                  </a:txBody>
                  <a:tcPr marL="79777" marR="79777" marT="0" marB="0"/>
                </a:tc>
              </a:tr>
              <a:tr h="444298">
                <a:tc>
                  <a:txBody>
                    <a:bodyPr/>
                    <a:lstStyle/>
                    <a:p>
                      <a:pPr marL="184150">
                        <a:lnSpc>
                          <a:spcPct val="115000"/>
                        </a:lnSpc>
                        <a:spcAft>
                          <a:spcPts val="0"/>
                        </a:spcAft>
                      </a:pPr>
                      <a:r>
                        <a:rPr lang="en-IN" sz="2400">
                          <a:latin typeface="Calibri"/>
                          <a:ea typeface="Calibri"/>
                          <a:cs typeface="Times New Roman"/>
                        </a:rPr>
                        <a:t>female</a:t>
                      </a:r>
                      <a:endParaRPr lang="en-IN" sz="1600">
                        <a:latin typeface="Calibri"/>
                        <a:ea typeface="Calibri"/>
                        <a:cs typeface="Times New Roman"/>
                      </a:endParaRPr>
                    </a:p>
                  </a:txBody>
                  <a:tcPr marL="79777" marR="79777" marT="0" marB="0"/>
                </a:tc>
                <a:tc>
                  <a:txBody>
                    <a:bodyPr/>
                    <a:lstStyle/>
                    <a:p>
                      <a:pPr>
                        <a:lnSpc>
                          <a:spcPct val="115000"/>
                        </a:lnSpc>
                        <a:spcAft>
                          <a:spcPts val="0"/>
                        </a:spcAft>
                      </a:pPr>
                      <a:r>
                        <a:rPr lang="en-IN" sz="2400" dirty="0">
                          <a:latin typeface="Calibri"/>
                          <a:ea typeface="Calibri"/>
                          <a:cs typeface="Times New Roman"/>
                        </a:rPr>
                        <a:t>1</a:t>
                      </a:r>
                      <a:endParaRPr lang="en-IN" sz="1600" dirty="0">
                        <a:latin typeface="Calibri"/>
                        <a:ea typeface="Calibri"/>
                        <a:cs typeface="Times New Roman"/>
                      </a:endParaRPr>
                    </a:p>
                  </a:txBody>
                  <a:tcPr marL="79777" marR="79777" marT="0" marB="0"/>
                </a:tc>
                <a:tc>
                  <a:txBody>
                    <a:bodyPr/>
                    <a:lstStyle/>
                    <a:p>
                      <a:pPr marL="76200">
                        <a:lnSpc>
                          <a:spcPct val="115000"/>
                        </a:lnSpc>
                        <a:spcAft>
                          <a:spcPts val="0"/>
                        </a:spcAft>
                      </a:pPr>
                      <a:r>
                        <a:rPr lang="en-IN" sz="2400" dirty="0">
                          <a:latin typeface="Calibri"/>
                          <a:ea typeface="Calibri"/>
                          <a:cs typeface="Times New Roman"/>
                        </a:rPr>
                        <a:t>0</a:t>
                      </a:r>
                      <a:endParaRPr lang="en-IN" sz="1600" dirty="0">
                        <a:latin typeface="Calibri"/>
                        <a:ea typeface="Calibri"/>
                        <a:cs typeface="Times New Roman"/>
                      </a:endParaRPr>
                    </a:p>
                  </a:txBody>
                  <a:tcPr marL="79777" marR="79777" marT="0" marB="0"/>
                </a:tc>
                <a:tc>
                  <a:txBody>
                    <a:bodyPr/>
                    <a:lstStyle/>
                    <a:p>
                      <a:pPr marL="86360">
                        <a:lnSpc>
                          <a:spcPct val="115000"/>
                        </a:lnSpc>
                        <a:spcAft>
                          <a:spcPts val="0"/>
                        </a:spcAft>
                      </a:pPr>
                      <a:r>
                        <a:rPr lang="en-IN" sz="2400" dirty="0">
                          <a:latin typeface="Calibri"/>
                          <a:ea typeface="Calibri"/>
                          <a:cs typeface="Times New Roman"/>
                        </a:rPr>
                        <a:t>2</a:t>
                      </a:r>
                      <a:endParaRPr lang="en-IN" sz="1600" dirty="0">
                        <a:latin typeface="Calibri"/>
                        <a:ea typeface="Calibri"/>
                        <a:cs typeface="Times New Roman"/>
                      </a:endParaRPr>
                    </a:p>
                  </a:txBody>
                  <a:tcPr marL="79777" marR="79777" marT="0" marB="0"/>
                </a:tc>
              </a:tr>
              <a:tr h="444298">
                <a:tc>
                  <a:txBody>
                    <a:bodyPr/>
                    <a:lstStyle/>
                    <a:p>
                      <a:pPr marL="184150">
                        <a:lnSpc>
                          <a:spcPct val="115000"/>
                        </a:lnSpc>
                        <a:spcAft>
                          <a:spcPts val="0"/>
                        </a:spcAft>
                      </a:pPr>
                      <a:r>
                        <a:rPr lang="en-IN" sz="2400">
                          <a:latin typeface="Calibri"/>
                          <a:ea typeface="Calibri"/>
                          <a:cs typeface="Times New Roman"/>
                        </a:rPr>
                        <a:t>others</a:t>
                      </a:r>
                      <a:endParaRPr lang="en-IN" sz="1600">
                        <a:latin typeface="Calibri"/>
                        <a:ea typeface="Calibri"/>
                        <a:cs typeface="Times New Roman"/>
                      </a:endParaRPr>
                    </a:p>
                  </a:txBody>
                  <a:tcPr marL="79777" marR="79777" marT="0" marB="0"/>
                </a:tc>
                <a:tc>
                  <a:txBody>
                    <a:bodyPr/>
                    <a:lstStyle/>
                    <a:p>
                      <a:pPr>
                        <a:lnSpc>
                          <a:spcPct val="115000"/>
                        </a:lnSpc>
                        <a:spcAft>
                          <a:spcPts val="0"/>
                        </a:spcAft>
                      </a:pPr>
                      <a:r>
                        <a:rPr lang="en-IN" sz="2400" dirty="0">
                          <a:latin typeface="Calibri"/>
                          <a:ea typeface="Calibri"/>
                          <a:cs typeface="Times New Roman"/>
                        </a:rPr>
                        <a:t>2</a:t>
                      </a:r>
                      <a:endParaRPr lang="en-IN" sz="1600" dirty="0">
                        <a:latin typeface="Calibri"/>
                        <a:ea typeface="Calibri"/>
                        <a:cs typeface="Times New Roman"/>
                      </a:endParaRPr>
                    </a:p>
                  </a:txBody>
                  <a:tcPr marL="79777" marR="79777" marT="0" marB="0"/>
                </a:tc>
                <a:tc>
                  <a:txBody>
                    <a:bodyPr/>
                    <a:lstStyle/>
                    <a:p>
                      <a:pPr marL="43180">
                        <a:lnSpc>
                          <a:spcPct val="115000"/>
                        </a:lnSpc>
                        <a:spcAft>
                          <a:spcPts val="0"/>
                        </a:spcAft>
                      </a:pPr>
                      <a:r>
                        <a:rPr lang="en-IN" sz="2400" dirty="0" smtClean="0">
                          <a:latin typeface="Calibri"/>
                          <a:ea typeface="Calibri"/>
                          <a:cs typeface="Times New Roman"/>
                        </a:rPr>
                        <a:t> 2</a:t>
                      </a:r>
                      <a:endParaRPr lang="en-IN" sz="1600" dirty="0">
                        <a:latin typeface="Calibri"/>
                        <a:ea typeface="Calibri"/>
                        <a:cs typeface="Times New Roman"/>
                      </a:endParaRPr>
                    </a:p>
                  </a:txBody>
                  <a:tcPr marL="79777" marR="79777" marT="0" marB="0"/>
                </a:tc>
                <a:tc>
                  <a:txBody>
                    <a:bodyPr/>
                    <a:lstStyle/>
                    <a:p>
                      <a:pPr marL="20320">
                        <a:lnSpc>
                          <a:spcPct val="115000"/>
                        </a:lnSpc>
                        <a:spcAft>
                          <a:spcPts val="0"/>
                        </a:spcAft>
                      </a:pPr>
                      <a:r>
                        <a:rPr lang="en-IN" sz="2400" dirty="0" smtClean="0">
                          <a:latin typeface="Calibri"/>
                          <a:ea typeface="Calibri"/>
                          <a:cs typeface="Times New Roman"/>
                        </a:rPr>
                        <a:t> 0</a:t>
                      </a:r>
                      <a:endParaRPr lang="en-IN" sz="1600" dirty="0">
                        <a:latin typeface="Calibri"/>
                        <a:ea typeface="Calibri"/>
                        <a:cs typeface="Times New Roman"/>
                      </a:endParaRPr>
                    </a:p>
                  </a:txBody>
                  <a:tcPr marL="79777" marR="79777" marT="0" marB="0"/>
                </a:tc>
              </a:tr>
            </a:tbl>
          </a:graphicData>
        </a:graphic>
      </p:graphicFrame>
      <p:graphicFrame>
        <p:nvGraphicFramePr>
          <p:cNvPr id="5" name="Table 4"/>
          <p:cNvGraphicFramePr>
            <a:graphicFrameLocks noGrp="1"/>
          </p:cNvGraphicFramePr>
          <p:nvPr/>
        </p:nvGraphicFramePr>
        <p:xfrm>
          <a:off x="571472" y="3643314"/>
          <a:ext cx="7643865" cy="2357455"/>
        </p:xfrm>
        <a:graphic>
          <a:graphicData uri="http://schemas.openxmlformats.org/drawingml/2006/table">
            <a:tbl>
              <a:tblPr firstRow="1" bandRow="1">
                <a:tableStyleId>{5C22544A-7EE6-4342-B048-85BDC9FD1C3A}</a:tableStyleId>
              </a:tblPr>
              <a:tblGrid>
                <a:gridCol w="1528773"/>
                <a:gridCol w="1528773"/>
                <a:gridCol w="1528773"/>
                <a:gridCol w="1528773"/>
                <a:gridCol w="1528773"/>
              </a:tblGrid>
              <a:tr h="471491">
                <a:tc>
                  <a:txBody>
                    <a:bodyPr/>
                    <a:lstStyle/>
                    <a:p>
                      <a:pPr>
                        <a:lnSpc>
                          <a:spcPct val="115000"/>
                        </a:lnSpc>
                        <a:spcAft>
                          <a:spcPts val="0"/>
                        </a:spcAft>
                      </a:pPr>
                      <a:r>
                        <a:rPr lang="en-IN" sz="2400" dirty="0">
                          <a:latin typeface="Calibri"/>
                          <a:ea typeface="Calibri"/>
                          <a:cs typeface="Times New Roman"/>
                        </a:rPr>
                        <a:t> Place</a:t>
                      </a:r>
                    </a:p>
                  </a:txBody>
                  <a:tcPr marL="68580" marR="68580" marT="0" marB="0"/>
                </a:tc>
                <a:tc>
                  <a:txBody>
                    <a:bodyPr/>
                    <a:lstStyle/>
                    <a:p>
                      <a:pPr>
                        <a:lnSpc>
                          <a:spcPct val="115000"/>
                        </a:lnSpc>
                        <a:spcAft>
                          <a:spcPts val="0"/>
                        </a:spcAft>
                      </a:pPr>
                      <a:r>
                        <a:rPr lang="en-IN" sz="2400" dirty="0">
                          <a:latin typeface="Calibri"/>
                          <a:ea typeface="Calibri"/>
                          <a:cs typeface="Times New Roman"/>
                        </a:rPr>
                        <a:t>America </a:t>
                      </a:r>
                    </a:p>
                  </a:txBody>
                  <a:tcPr marL="68580" marR="68580" marT="0" marB="0"/>
                </a:tc>
                <a:tc>
                  <a:txBody>
                    <a:bodyPr/>
                    <a:lstStyle/>
                    <a:p>
                      <a:pPr>
                        <a:lnSpc>
                          <a:spcPct val="115000"/>
                        </a:lnSpc>
                        <a:spcAft>
                          <a:spcPts val="1000"/>
                        </a:spcAft>
                      </a:pPr>
                      <a:r>
                        <a:rPr lang="en-IN" sz="2400" dirty="0">
                          <a:latin typeface="Calibri"/>
                          <a:ea typeface="Calibri"/>
                          <a:cs typeface="Times New Roman"/>
                        </a:rPr>
                        <a:t>Europe</a:t>
                      </a:r>
                    </a:p>
                  </a:txBody>
                  <a:tcPr marL="68580" marR="68580" marT="0" marB="0"/>
                </a:tc>
                <a:tc>
                  <a:txBody>
                    <a:bodyPr/>
                    <a:lstStyle/>
                    <a:p>
                      <a:pPr>
                        <a:lnSpc>
                          <a:spcPct val="115000"/>
                        </a:lnSpc>
                        <a:spcAft>
                          <a:spcPts val="1000"/>
                        </a:spcAft>
                      </a:pPr>
                      <a:r>
                        <a:rPr lang="en-IN" sz="2400" dirty="0">
                          <a:latin typeface="Calibri"/>
                          <a:ea typeface="Calibri"/>
                          <a:cs typeface="Times New Roman"/>
                        </a:rPr>
                        <a:t>Asia</a:t>
                      </a:r>
                    </a:p>
                  </a:txBody>
                  <a:tcPr marL="68580" marR="68580" marT="0" marB="0"/>
                </a:tc>
                <a:tc>
                  <a:txBody>
                    <a:bodyPr/>
                    <a:lstStyle/>
                    <a:p>
                      <a:pPr marL="312420">
                        <a:lnSpc>
                          <a:spcPct val="115000"/>
                        </a:lnSpc>
                        <a:spcAft>
                          <a:spcPts val="0"/>
                        </a:spcAft>
                      </a:pPr>
                      <a:r>
                        <a:rPr lang="en-IN" sz="2400">
                          <a:latin typeface="Calibri"/>
                          <a:ea typeface="Calibri"/>
                          <a:cs typeface="Times New Roman"/>
                        </a:rPr>
                        <a:t>Others</a:t>
                      </a:r>
                    </a:p>
                  </a:txBody>
                  <a:tcPr marL="68580" marR="68580" marT="0" marB="0"/>
                </a:tc>
              </a:tr>
              <a:tr h="471491">
                <a:tc>
                  <a:txBody>
                    <a:bodyPr/>
                    <a:lstStyle/>
                    <a:p>
                      <a:pPr marL="354965">
                        <a:lnSpc>
                          <a:spcPct val="115000"/>
                        </a:lnSpc>
                        <a:spcAft>
                          <a:spcPts val="0"/>
                        </a:spcAft>
                      </a:pPr>
                      <a:r>
                        <a:rPr lang="en-IN" sz="2400" dirty="0">
                          <a:latin typeface="Calibri"/>
                          <a:ea typeface="Calibri"/>
                          <a:cs typeface="Times New Roman"/>
                        </a:rPr>
                        <a:t>America</a:t>
                      </a:r>
                    </a:p>
                  </a:txBody>
                  <a:tcPr marL="68580" marR="68580" marT="0" marB="0"/>
                </a:tc>
                <a:tc>
                  <a:txBody>
                    <a:bodyPr/>
                    <a:lstStyle/>
                    <a:p>
                      <a:pPr marL="687705">
                        <a:lnSpc>
                          <a:spcPct val="115000"/>
                        </a:lnSpc>
                        <a:spcAft>
                          <a:spcPts val="0"/>
                        </a:spcAft>
                      </a:pPr>
                      <a:r>
                        <a:rPr lang="en-IN" sz="2400">
                          <a:latin typeface="Calibri"/>
                          <a:ea typeface="Calibri"/>
                          <a:cs typeface="Times New Roman"/>
                        </a:rPr>
                        <a:t>0</a:t>
                      </a:r>
                    </a:p>
                  </a:txBody>
                  <a:tcPr marL="68580" marR="68580" marT="0" marB="0"/>
                </a:tc>
                <a:tc>
                  <a:txBody>
                    <a:bodyPr/>
                    <a:lstStyle/>
                    <a:p>
                      <a:pPr marL="678180">
                        <a:lnSpc>
                          <a:spcPct val="115000"/>
                        </a:lnSpc>
                        <a:spcAft>
                          <a:spcPts val="0"/>
                        </a:spcAft>
                      </a:pPr>
                      <a:r>
                        <a:rPr lang="en-IN" sz="2400" dirty="0">
                          <a:latin typeface="Calibri"/>
                          <a:ea typeface="Calibri"/>
                          <a:cs typeface="Times New Roman"/>
                        </a:rPr>
                        <a:t>1</a:t>
                      </a:r>
                    </a:p>
                  </a:txBody>
                  <a:tcPr marL="68580" marR="68580" marT="0" marB="0"/>
                </a:tc>
                <a:tc>
                  <a:txBody>
                    <a:bodyPr/>
                    <a:lstStyle/>
                    <a:p>
                      <a:pPr marL="415290">
                        <a:lnSpc>
                          <a:spcPct val="115000"/>
                        </a:lnSpc>
                        <a:spcAft>
                          <a:spcPts val="0"/>
                        </a:spcAft>
                      </a:pPr>
                      <a:r>
                        <a:rPr lang="en-IN" sz="2400" dirty="0" smtClean="0">
                          <a:latin typeface="Calibri"/>
                          <a:ea typeface="Calibri"/>
                          <a:cs typeface="Times New Roman"/>
                        </a:rPr>
                        <a:t> 2             </a:t>
                      </a:r>
                      <a:endParaRPr lang="en-IN" sz="2400" dirty="0">
                        <a:latin typeface="Calibri"/>
                        <a:ea typeface="Calibri"/>
                        <a:cs typeface="Times New Roman"/>
                      </a:endParaRPr>
                    </a:p>
                  </a:txBody>
                  <a:tcPr marL="68580" marR="68580" marT="0" marB="0"/>
                </a:tc>
                <a:tc>
                  <a:txBody>
                    <a:bodyPr/>
                    <a:lstStyle/>
                    <a:p>
                      <a:pPr marL="437515">
                        <a:lnSpc>
                          <a:spcPct val="115000"/>
                        </a:lnSpc>
                        <a:spcAft>
                          <a:spcPts val="0"/>
                        </a:spcAft>
                      </a:pPr>
                      <a:r>
                        <a:rPr lang="en-IN" sz="2400" dirty="0">
                          <a:latin typeface="Calibri"/>
                          <a:ea typeface="Calibri"/>
                          <a:cs typeface="Times New Roman"/>
                        </a:rPr>
                        <a:t>3</a:t>
                      </a:r>
                    </a:p>
                  </a:txBody>
                  <a:tcPr marL="68580" marR="68580" marT="0" marB="0"/>
                </a:tc>
              </a:tr>
              <a:tr h="471491">
                <a:tc>
                  <a:txBody>
                    <a:bodyPr/>
                    <a:lstStyle/>
                    <a:p>
                      <a:pPr marL="354965">
                        <a:lnSpc>
                          <a:spcPct val="115000"/>
                        </a:lnSpc>
                        <a:spcAft>
                          <a:spcPts val="0"/>
                        </a:spcAft>
                      </a:pPr>
                      <a:r>
                        <a:rPr lang="en-IN" sz="2400">
                          <a:latin typeface="Calibri"/>
                          <a:ea typeface="Calibri"/>
                          <a:cs typeface="Times New Roman"/>
                        </a:rPr>
                        <a:t>Europe</a:t>
                      </a:r>
                    </a:p>
                  </a:txBody>
                  <a:tcPr marL="68580" marR="68580" marT="0" marB="0"/>
                </a:tc>
                <a:tc>
                  <a:txBody>
                    <a:bodyPr/>
                    <a:lstStyle/>
                    <a:p>
                      <a:pPr marL="687705">
                        <a:lnSpc>
                          <a:spcPct val="115000"/>
                        </a:lnSpc>
                        <a:spcAft>
                          <a:spcPts val="0"/>
                        </a:spcAft>
                      </a:pPr>
                      <a:r>
                        <a:rPr lang="en-IN" sz="2400">
                          <a:latin typeface="Calibri"/>
                          <a:ea typeface="Calibri"/>
                          <a:cs typeface="Times New Roman"/>
                        </a:rPr>
                        <a:t>1</a:t>
                      </a:r>
                    </a:p>
                  </a:txBody>
                  <a:tcPr marL="68580" marR="68580" marT="0" marB="0"/>
                </a:tc>
                <a:tc>
                  <a:txBody>
                    <a:bodyPr/>
                    <a:lstStyle/>
                    <a:p>
                      <a:pPr marL="678180">
                        <a:lnSpc>
                          <a:spcPct val="115000"/>
                        </a:lnSpc>
                        <a:spcAft>
                          <a:spcPts val="0"/>
                        </a:spcAft>
                      </a:pPr>
                      <a:r>
                        <a:rPr lang="en-IN" sz="2400" dirty="0">
                          <a:latin typeface="Calibri"/>
                          <a:ea typeface="Calibri"/>
                          <a:cs typeface="Times New Roman"/>
                        </a:rPr>
                        <a:t>0</a:t>
                      </a:r>
                    </a:p>
                  </a:txBody>
                  <a:tcPr marL="68580" marR="68580" marT="0" marB="0"/>
                </a:tc>
                <a:tc>
                  <a:txBody>
                    <a:bodyPr/>
                    <a:lstStyle/>
                    <a:p>
                      <a:pPr marL="415290">
                        <a:lnSpc>
                          <a:spcPct val="115000"/>
                        </a:lnSpc>
                        <a:spcAft>
                          <a:spcPts val="0"/>
                        </a:spcAft>
                      </a:pPr>
                      <a:r>
                        <a:rPr lang="en-IN" sz="2400" dirty="0" smtClean="0">
                          <a:latin typeface="Calibri"/>
                          <a:ea typeface="Calibri"/>
                          <a:cs typeface="Times New Roman"/>
                        </a:rPr>
                        <a:t> 1             </a:t>
                      </a:r>
                      <a:endParaRPr lang="en-IN" sz="2400" dirty="0">
                        <a:latin typeface="Calibri"/>
                        <a:ea typeface="Calibri"/>
                        <a:cs typeface="Times New Roman"/>
                      </a:endParaRPr>
                    </a:p>
                  </a:txBody>
                  <a:tcPr marL="68580" marR="68580" marT="0" marB="0"/>
                </a:tc>
                <a:tc>
                  <a:txBody>
                    <a:bodyPr/>
                    <a:lstStyle/>
                    <a:p>
                      <a:pPr marL="437515">
                        <a:lnSpc>
                          <a:spcPct val="115000"/>
                        </a:lnSpc>
                        <a:spcAft>
                          <a:spcPts val="0"/>
                        </a:spcAft>
                      </a:pPr>
                      <a:r>
                        <a:rPr lang="en-IN" sz="2400" dirty="0">
                          <a:latin typeface="Calibri"/>
                          <a:ea typeface="Calibri"/>
                          <a:cs typeface="Times New Roman"/>
                        </a:rPr>
                        <a:t>2</a:t>
                      </a:r>
                    </a:p>
                  </a:txBody>
                  <a:tcPr marL="68580" marR="68580" marT="0" marB="0"/>
                </a:tc>
              </a:tr>
              <a:tr h="471491">
                <a:tc>
                  <a:txBody>
                    <a:bodyPr/>
                    <a:lstStyle/>
                    <a:p>
                      <a:pPr marL="354965">
                        <a:lnSpc>
                          <a:spcPct val="115000"/>
                        </a:lnSpc>
                        <a:spcAft>
                          <a:spcPts val="0"/>
                        </a:spcAft>
                      </a:pPr>
                      <a:r>
                        <a:rPr lang="en-IN" sz="2400">
                          <a:latin typeface="Calibri"/>
                          <a:ea typeface="Calibri"/>
                          <a:cs typeface="Times New Roman"/>
                        </a:rPr>
                        <a:t>Asia</a:t>
                      </a:r>
                    </a:p>
                  </a:txBody>
                  <a:tcPr marL="68580" marR="68580" marT="0" marB="0"/>
                </a:tc>
                <a:tc>
                  <a:txBody>
                    <a:bodyPr/>
                    <a:lstStyle/>
                    <a:p>
                      <a:pPr marL="707390">
                        <a:lnSpc>
                          <a:spcPct val="115000"/>
                        </a:lnSpc>
                        <a:spcAft>
                          <a:spcPts val="0"/>
                        </a:spcAft>
                      </a:pPr>
                      <a:r>
                        <a:rPr lang="en-IN" sz="2400">
                          <a:latin typeface="Calibri"/>
                          <a:ea typeface="Calibri"/>
                          <a:cs typeface="Times New Roman"/>
                        </a:rPr>
                        <a:t>2</a:t>
                      </a:r>
                    </a:p>
                  </a:txBody>
                  <a:tcPr marL="68580" marR="68580" marT="0" marB="0"/>
                </a:tc>
                <a:tc>
                  <a:txBody>
                    <a:bodyPr/>
                    <a:lstStyle/>
                    <a:p>
                      <a:pPr marL="718185">
                        <a:lnSpc>
                          <a:spcPct val="115000"/>
                        </a:lnSpc>
                        <a:spcAft>
                          <a:spcPts val="0"/>
                        </a:spcAft>
                      </a:pPr>
                      <a:r>
                        <a:rPr lang="en-US" sz="2400" dirty="0" smtClean="0">
                          <a:latin typeface="Calibri"/>
                          <a:ea typeface="Calibri"/>
                          <a:cs typeface="Times New Roman"/>
                        </a:rPr>
                        <a:t>1</a:t>
                      </a:r>
                      <a:endParaRPr lang="en-IN" sz="2400" dirty="0">
                        <a:latin typeface="Calibri"/>
                        <a:ea typeface="Calibri"/>
                        <a:cs typeface="Times New Roman"/>
                      </a:endParaRPr>
                    </a:p>
                  </a:txBody>
                  <a:tcPr marL="68580" marR="68580" marT="0" marB="0"/>
                </a:tc>
                <a:tc>
                  <a:txBody>
                    <a:bodyPr/>
                    <a:lstStyle/>
                    <a:p>
                      <a:pPr marL="455295">
                        <a:lnSpc>
                          <a:spcPct val="115000"/>
                        </a:lnSpc>
                        <a:spcAft>
                          <a:spcPts val="0"/>
                        </a:spcAft>
                      </a:pPr>
                      <a:r>
                        <a:rPr lang="en-IN" sz="2400" dirty="0">
                          <a:latin typeface="Calibri"/>
                          <a:ea typeface="Calibri"/>
                          <a:cs typeface="Times New Roman"/>
                        </a:rPr>
                        <a:t>0             </a:t>
                      </a:r>
                    </a:p>
                  </a:txBody>
                  <a:tcPr marL="68580" marR="68580" marT="0" marB="0"/>
                </a:tc>
                <a:tc>
                  <a:txBody>
                    <a:bodyPr/>
                    <a:lstStyle/>
                    <a:p>
                      <a:pPr marL="450850">
                        <a:lnSpc>
                          <a:spcPct val="115000"/>
                        </a:lnSpc>
                        <a:spcAft>
                          <a:spcPts val="0"/>
                        </a:spcAft>
                      </a:pPr>
                      <a:r>
                        <a:rPr lang="en-IN" sz="2400" dirty="0">
                          <a:latin typeface="Calibri"/>
                          <a:ea typeface="Calibri"/>
                          <a:cs typeface="Times New Roman"/>
                        </a:rPr>
                        <a:t>2</a:t>
                      </a:r>
                    </a:p>
                  </a:txBody>
                  <a:tcPr marL="68580" marR="68580" marT="0" marB="0"/>
                </a:tc>
              </a:tr>
              <a:tr h="471491">
                <a:tc>
                  <a:txBody>
                    <a:bodyPr/>
                    <a:lstStyle/>
                    <a:p>
                      <a:pPr marL="354965">
                        <a:lnSpc>
                          <a:spcPct val="115000"/>
                        </a:lnSpc>
                        <a:spcAft>
                          <a:spcPts val="0"/>
                        </a:spcAft>
                      </a:pPr>
                      <a:r>
                        <a:rPr lang="en-IN" sz="2400">
                          <a:latin typeface="Calibri"/>
                          <a:ea typeface="Calibri"/>
                          <a:cs typeface="Times New Roman"/>
                        </a:rPr>
                        <a:t>Others</a:t>
                      </a:r>
                    </a:p>
                  </a:txBody>
                  <a:tcPr marL="68580" marR="68580" marT="0" marB="0"/>
                </a:tc>
                <a:tc>
                  <a:txBody>
                    <a:bodyPr/>
                    <a:lstStyle/>
                    <a:p>
                      <a:pPr>
                        <a:lnSpc>
                          <a:spcPct val="115000"/>
                        </a:lnSpc>
                        <a:spcAft>
                          <a:spcPts val="0"/>
                        </a:spcAft>
                      </a:pPr>
                      <a:r>
                        <a:rPr lang="en-IN" sz="2400" dirty="0" smtClean="0">
                          <a:latin typeface="Calibri"/>
                          <a:ea typeface="Calibri"/>
                          <a:cs typeface="Times New Roman"/>
                        </a:rPr>
                        <a:t>           3</a:t>
                      </a:r>
                      <a:endParaRPr lang="en-IN" sz="2400" dirty="0">
                        <a:latin typeface="Calibri"/>
                        <a:ea typeface="Calibri"/>
                        <a:cs typeface="Times New Roman"/>
                      </a:endParaRPr>
                    </a:p>
                  </a:txBody>
                  <a:tcPr marL="68580" marR="68580" marT="0" marB="0"/>
                </a:tc>
                <a:tc>
                  <a:txBody>
                    <a:bodyPr/>
                    <a:lstStyle/>
                    <a:p>
                      <a:pPr>
                        <a:lnSpc>
                          <a:spcPct val="115000"/>
                        </a:lnSpc>
                        <a:spcAft>
                          <a:spcPts val="0"/>
                        </a:spcAft>
                      </a:pPr>
                      <a:r>
                        <a:rPr lang="en-US" sz="2400" i="1" baseline="0" dirty="0" smtClean="0">
                          <a:latin typeface="Calibri"/>
                          <a:ea typeface="Calibri"/>
                          <a:cs typeface="Times New Roman"/>
                        </a:rPr>
                        <a:t>           </a:t>
                      </a:r>
                      <a:r>
                        <a:rPr lang="en-US" sz="2400" i="0" baseline="0" dirty="0" smtClean="0">
                          <a:latin typeface="Calibri"/>
                          <a:ea typeface="Calibri"/>
                          <a:cs typeface="Times New Roman"/>
                        </a:rPr>
                        <a:t>2</a:t>
                      </a:r>
                      <a:endParaRPr lang="en-IN" sz="2400" dirty="0">
                        <a:latin typeface="Calibri"/>
                        <a:ea typeface="Calibri"/>
                        <a:cs typeface="Times New Roman"/>
                      </a:endParaRPr>
                    </a:p>
                  </a:txBody>
                  <a:tcPr marL="68580" marR="68580" marT="0" marB="0"/>
                </a:tc>
                <a:tc>
                  <a:txBody>
                    <a:bodyPr/>
                    <a:lstStyle/>
                    <a:p>
                      <a:pPr marL="434975">
                        <a:lnSpc>
                          <a:spcPct val="115000"/>
                        </a:lnSpc>
                        <a:spcAft>
                          <a:spcPts val="0"/>
                        </a:spcAft>
                      </a:pPr>
                      <a:r>
                        <a:rPr lang="en-IN" sz="2400" dirty="0" smtClean="0">
                          <a:latin typeface="Calibri"/>
                          <a:ea typeface="Calibri"/>
                          <a:cs typeface="Times New Roman"/>
                        </a:rPr>
                        <a:t> 2</a:t>
                      </a:r>
                      <a:endParaRPr lang="en-IN" sz="2400" dirty="0">
                        <a:latin typeface="Calibri"/>
                        <a:ea typeface="Calibri"/>
                        <a:cs typeface="Times New Roman"/>
                      </a:endParaRPr>
                    </a:p>
                  </a:txBody>
                  <a:tcPr marL="68580" marR="68580" marT="0" marB="0"/>
                </a:tc>
                <a:tc>
                  <a:txBody>
                    <a:bodyPr/>
                    <a:lstStyle/>
                    <a:p>
                      <a:pPr marL="443865">
                        <a:lnSpc>
                          <a:spcPct val="115000"/>
                        </a:lnSpc>
                        <a:spcAft>
                          <a:spcPts val="0"/>
                        </a:spcAft>
                      </a:pPr>
                      <a:r>
                        <a:rPr lang="en-IN" sz="2400" dirty="0" smtClean="0">
                          <a:latin typeface="Calibri"/>
                          <a:ea typeface="Calibri"/>
                          <a:cs typeface="Times New Roman"/>
                        </a:rPr>
                        <a:t> 0</a:t>
                      </a:r>
                      <a:endParaRPr lang="en-IN" sz="24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graphicFrame>
        <p:nvGraphicFramePr>
          <p:cNvPr id="6" name="Table 5"/>
          <p:cNvGraphicFramePr>
            <a:graphicFrameLocks noGrp="1"/>
          </p:cNvGraphicFramePr>
          <p:nvPr/>
        </p:nvGraphicFramePr>
        <p:xfrm>
          <a:off x="285720" y="142852"/>
          <a:ext cx="7643865" cy="2214580"/>
        </p:xfrm>
        <a:graphic>
          <a:graphicData uri="http://schemas.openxmlformats.org/drawingml/2006/table">
            <a:tbl>
              <a:tblPr firstRow="1" bandRow="1">
                <a:tableStyleId>{5C22544A-7EE6-4342-B048-85BDC9FD1C3A}</a:tableStyleId>
              </a:tblPr>
              <a:tblGrid>
                <a:gridCol w="1528773"/>
                <a:gridCol w="1528773"/>
                <a:gridCol w="1528773"/>
                <a:gridCol w="1528773"/>
                <a:gridCol w="1528773"/>
              </a:tblGrid>
              <a:tr h="442916">
                <a:tc>
                  <a:txBody>
                    <a:bodyPr/>
                    <a:lstStyle/>
                    <a:p>
                      <a:pPr>
                        <a:lnSpc>
                          <a:spcPct val="115000"/>
                        </a:lnSpc>
                        <a:spcAft>
                          <a:spcPts val="0"/>
                        </a:spcAft>
                      </a:pPr>
                      <a:r>
                        <a:rPr lang="en-IN" sz="2000" dirty="0">
                          <a:latin typeface="Calibri"/>
                          <a:ea typeface="Calibri"/>
                          <a:cs typeface="Times New Roman"/>
                        </a:rPr>
                        <a:t> </a:t>
                      </a:r>
                      <a:r>
                        <a:rPr lang="en-IN" sz="2000" dirty="0" smtClean="0">
                          <a:latin typeface="Calibri"/>
                          <a:ea typeface="Calibri"/>
                          <a:cs typeface="Times New Roman"/>
                        </a:rPr>
                        <a:t>University</a:t>
                      </a:r>
                      <a:endParaRPr lang="en-IN" sz="2000" dirty="0">
                        <a:latin typeface="Calibri"/>
                        <a:ea typeface="Calibri"/>
                        <a:cs typeface="Times New Roman"/>
                      </a:endParaRPr>
                    </a:p>
                  </a:txBody>
                  <a:tcPr marL="68580" marR="68580" marT="0" marB="0"/>
                </a:tc>
                <a:tc>
                  <a:txBody>
                    <a:bodyPr/>
                    <a:lstStyle/>
                    <a:p>
                      <a:pPr>
                        <a:lnSpc>
                          <a:spcPct val="115000"/>
                        </a:lnSpc>
                        <a:spcAft>
                          <a:spcPts val="0"/>
                        </a:spcAft>
                      </a:pPr>
                      <a:r>
                        <a:rPr lang="en-IN" sz="2000" dirty="0">
                          <a:latin typeface="Calibri"/>
                          <a:ea typeface="Calibri"/>
                          <a:cs typeface="Times New Roman"/>
                        </a:rPr>
                        <a:t>America </a:t>
                      </a:r>
                    </a:p>
                  </a:txBody>
                  <a:tcPr marL="68580" marR="68580" marT="0" marB="0"/>
                </a:tc>
                <a:tc>
                  <a:txBody>
                    <a:bodyPr/>
                    <a:lstStyle/>
                    <a:p>
                      <a:pPr>
                        <a:lnSpc>
                          <a:spcPct val="115000"/>
                        </a:lnSpc>
                        <a:spcAft>
                          <a:spcPts val="1000"/>
                        </a:spcAft>
                      </a:pPr>
                      <a:r>
                        <a:rPr lang="en-IN" sz="2000" dirty="0">
                          <a:latin typeface="Calibri"/>
                          <a:ea typeface="Calibri"/>
                          <a:cs typeface="Times New Roman"/>
                        </a:rPr>
                        <a:t>Europe</a:t>
                      </a:r>
                    </a:p>
                  </a:txBody>
                  <a:tcPr marL="68580" marR="68580" marT="0" marB="0"/>
                </a:tc>
                <a:tc>
                  <a:txBody>
                    <a:bodyPr/>
                    <a:lstStyle/>
                    <a:p>
                      <a:pPr>
                        <a:lnSpc>
                          <a:spcPct val="115000"/>
                        </a:lnSpc>
                        <a:spcAft>
                          <a:spcPts val="1000"/>
                        </a:spcAft>
                      </a:pPr>
                      <a:r>
                        <a:rPr lang="en-IN" sz="2000" dirty="0">
                          <a:latin typeface="Calibri"/>
                          <a:ea typeface="Calibri"/>
                          <a:cs typeface="Times New Roman"/>
                        </a:rPr>
                        <a:t>Asia</a:t>
                      </a:r>
                    </a:p>
                  </a:txBody>
                  <a:tcPr marL="68580" marR="68580" marT="0" marB="0"/>
                </a:tc>
                <a:tc>
                  <a:txBody>
                    <a:bodyPr/>
                    <a:lstStyle/>
                    <a:p>
                      <a:pPr marL="312420">
                        <a:lnSpc>
                          <a:spcPct val="115000"/>
                        </a:lnSpc>
                        <a:spcAft>
                          <a:spcPts val="0"/>
                        </a:spcAft>
                      </a:pPr>
                      <a:r>
                        <a:rPr lang="en-IN" sz="2000" dirty="0">
                          <a:latin typeface="Calibri"/>
                          <a:ea typeface="Calibri"/>
                          <a:cs typeface="Times New Roman"/>
                        </a:rPr>
                        <a:t>Others</a:t>
                      </a:r>
                    </a:p>
                  </a:txBody>
                  <a:tcPr marL="68580" marR="68580" marT="0" marB="0"/>
                </a:tc>
              </a:tr>
              <a:tr h="442916">
                <a:tc>
                  <a:txBody>
                    <a:bodyPr/>
                    <a:lstStyle/>
                    <a:p>
                      <a:pPr marL="354965">
                        <a:lnSpc>
                          <a:spcPct val="115000"/>
                        </a:lnSpc>
                        <a:spcAft>
                          <a:spcPts val="0"/>
                        </a:spcAft>
                      </a:pPr>
                      <a:r>
                        <a:rPr lang="en-IN" sz="1800" dirty="0">
                          <a:latin typeface="Calibri"/>
                          <a:ea typeface="Calibri"/>
                          <a:cs typeface="Times New Roman"/>
                        </a:rPr>
                        <a:t>America</a:t>
                      </a:r>
                    </a:p>
                  </a:txBody>
                  <a:tcPr marL="68580" marR="68580" marT="0" marB="0"/>
                </a:tc>
                <a:tc>
                  <a:txBody>
                    <a:bodyPr/>
                    <a:lstStyle/>
                    <a:p>
                      <a:pPr marL="687705">
                        <a:lnSpc>
                          <a:spcPct val="115000"/>
                        </a:lnSpc>
                        <a:spcAft>
                          <a:spcPts val="0"/>
                        </a:spcAft>
                      </a:pPr>
                      <a:r>
                        <a:rPr lang="en-IN" sz="1800">
                          <a:latin typeface="Calibri"/>
                          <a:ea typeface="Calibri"/>
                          <a:cs typeface="Times New Roman"/>
                        </a:rPr>
                        <a:t>0</a:t>
                      </a:r>
                    </a:p>
                  </a:txBody>
                  <a:tcPr marL="68580" marR="68580" marT="0" marB="0"/>
                </a:tc>
                <a:tc>
                  <a:txBody>
                    <a:bodyPr/>
                    <a:lstStyle/>
                    <a:p>
                      <a:pPr marL="678180">
                        <a:lnSpc>
                          <a:spcPct val="115000"/>
                        </a:lnSpc>
                        <a:spcAft>
                          <a:spcPts val="0"/>
                        </a:spcAft>
                      </a:pPr>
                      <a:r>
                        <a:rPr lang="en-IN" sz="1800">
                          <a:latin typeface="Calibri"/>
                          <a:ea typeface="Calibri"/>
                          <a:cs typeface="Times New Roman"/>
                        </a:rPr>
                        <a:t>1</a:t>
                      </a:r>
                    </a:p>
                  </a:txBody>
                  <a:tcPr marL="68580" marR="68580" marT="0" marB="0"/>
                </a:tc>
                <a:tc>
                  <a:txBody>
                    <a:bodyPr/>
                    <a:lstStyle/>
                    <a:p>
                      <a:pPr marL="415290">
                        <a:lnSpc>
                          <a:spcPct val="115000"/>
                        </a:lnSpc>
                        <a:spcAft>
                          <a:spcPts val="0"/>
                        </a:spcAft>
                      </a:pPr>
                      <a:r>
                        <a:rPr lang="en-IN" sz="1800" dirty="0" smtClean="0">
                          <a:latin typeface="Calibri"/>
                          <a:ea typeface="Calibri"/>
                          <a:cs typeface="Times New Roman"/>
                        </a:rPr>
                        <a:t> 2             </a:t>
                      </a:r>
                      <a:endParaRPr lang="en-IN" sz="1800" dirty="0">
                        <a:latin typeface="Calibri"/>
                        <a:ea typeface="Calibri"/>
                        <a:cs typeface="Times New Roman"/>
                      </a:endParaRPr>
                    </a:p>
                  </a:txBody>
                  <a:tcPr marL="68580" marR="68580" marT="0" marB="0"/>
                </a:tc>
                <a:tc>
                  <a:txBody>
                    <a:bodyPr/>
                    <a:lstStyle/>
                    <a:p>
                      <a:pPr marL="437515">
                        <a:lnSpc>
                          <a:spcPct val="115000"/>
                        </a:lnSpc>
                        <a:spcAft>
                          <a:spcPts val="0"/>
                        </a:spcAft>
                      </a:pPr>
                      <a:r>
                        <a:rPr lang="en-IN" sz="1800">
                          <a:latin typeface="Calibri"/>
                          <a:ea typeface="Calibri"/>
                          <a:cs typeface="Times New Roman"/>
                        </a:rPr>
                        <a:t>3</a:t>
                      </a:r>
                    </a:p>
                  </a:txBody>
                  <a:tcPr marL="68580" marR="68580" marT="0" marB="0"/>
                </a:tc>
              </a:tr>
              <a:tr h="442916">
                <a:tc>
                  <a:txBody>
                    <a:bodyPr/>
                    <a:lstStyle/>
                    <a:p>
                      <a:pPr marL="354965">
                        <a:lnSpc>
                          <a:spcPct val="115000"/>
                        </a:lnSpc>
                        <a:spcAft>
                          <a:spcPts val="0"/>
                        </a:spcAft>
                      </a:pPr>
                      <a:r>
                        <a:rPr lang="en-IN" sz="1800">
                          <a:latin typeface="Calibri"/>
                          <a:ea typeface="Calibri"/>
                          <a:cs typeface="Times New Roman"/>
                        </a:rPr>
                        <a:t>Europe</a:t>
                      </a:r>
                    </a:p>
                  </a:txBody>
                  <a:tcPr marL="68580" marR="68580" marT="0" marB="0"/>
                </a:tc>
                <a:tc>
                  <a:txBody>
                    <a:bodyPr/>
                    <a:lstStyle/>
                    <a:p>
                      <a:pPr marL="687705">
                        <a:lnSpc>
                          <a:spcPct val="115000"/>
                        </a:lnSpc>
                        <a:spcAft>
                          <a:spcPts val="0"/>
                        </a:spcAft>
                      </a:pPr>
                      <a:r>
                        <a:rPr lang="en-IN" sz="1800" dirty="0">
                          <a:latin typeface="Calibri"/>
                          <a:ea typeface="Calibri"/>
                          <a:cs typeface="Times New Roman"/>
                        </a:rPr>
                        <a:t>1</a:t>
                      </a:r>
                    </a:p>
                  </a:txBody>
                  <a:tcPr marL="68580" marR="68580" marT="0" marB="0"/>
                </a:tc>
                <a:tc>
                  <a:txBody>
                    <a:bodyPr/>
                    <a:lstStyle/>
                    <a:p>
                      <a:pPr marL="678180">
                        <a:lnSpc>
                          <a:spcPct val="115000"/>
                        </a:lnSpc>
                        <a:spcAft>
                          <a:spcPts val="0"/>
                        </a:spcAft>
                      </a:pPr>
                      <a:r>
                        <a:rPr lang="en-IN" sz="1800" dirty="0">
                          <a:latin typeface="Calibri"/>
                          <a:ea typeface="Calibri"/>
                          <a:cs typeface="Times New Roman"/>
                        </a:rPr>
                        <a:t>0</a:t>
                      </a:r>
                    </a:p>
                  </a:txBody>
                  <a:tcPr marL="68580" marR="68580" marT="0" marB="0"/>
                </a:tc>
                <a:tc>
                  <a:txBody>
                    <a:bodyPr/>
                    <a:lstStyle/>
                    <a:p>
                      <a:pPr marL="415290">
                        <a:lnSpc>
                          <a:spcPct val="115000"/>
                        </a:lnSpc>
                        <a:spcAft>
                          <a:spcPts val="0"/>
                        </a:spcAft>
                      </a:pPr>
                      <a:r>
                        <a:rPr lang="en-IN" sz="1800" dirty="0" smtClean="0">
                          <a:latin typeface="Calibri"/>
                          <a:ea typeface="Calibri"/>
                          <a:cs typeface="Times New Roman"/>
                        </a:rPr>
                        <a:t> 1             </a:t>
                      </a:r>
                      <a:endParaRPr lang="en-IN" sz="1800" dirty="0">
                        <a:latin typeface="Calibri"/>
                        <a:ea typeface="Calibri"/>
                        <a:cs typeface="Times New Roman"/>
                      </a:endParaRPr>
                    </a:p>
                  </a:txBody>
                  <a:tcPr marL="68580" marR="68580" marT="0" marB="0"/>
                </a:tc>
                <a:tc>
                  <a:txBody>
                    <a:bodyPr/>
                    <a:lstStyle/>
                    <a:p>
                      <a:pPr marL="437515">
                        <a:lnSpc>
                          <a:spcPct val="115000"/>
                        </a:lnSpc>
                        <a:spcAft>
                          <a:spcPts val="0"/>
                        </a:spcAft>
                      </a:pPr>
                      <a:r>
                        <a:rPr lang="en-IN" sz="1800" dirty="0">
                          <a:latin typeface="Calibri"/>
                          <a:ea typeface="Calibri"/>
                          <a:cs typeface="Times New Roman"/>
                        </a:rPr>
                        <a:t>2</a:t>
                      </a:r>
                    </a:p>
                  </a:txBody>
                  <a:tcPr marL="68580" marR="68580" marT="0" marB="0"/>
                </a:tc>
              </a:tr>
              <a:tr h="442916">
                <a:tc>
                  <a:txBody>
                    <a:bodyPr/>
                    <a:lstStyle/>
                    <a:p>
                      <a:pPr marL="354965">
                        <a:lnSpc>
                          <a:spcPct val="115000"/>
                        </a:lnSpc>
                        <a:spcAft>
                          <a:spcPts val="0"/>
                        </a:spcAft>
                      </a:pPr>
                      <a:r>
                        <a:rPr lang="en-IN" sz="1800">
                          <a:latin typeface="Calibri"/>
                          <a:ea typeface="Calibri"/>
                          <a:cs typeface="Times New Roman"/>
                        </a:rPr>
                        <a:t>Asia</a:t>
                      </a:r>
                    </a:p>
                  </a:txBody>
                  <a:tcPr marL="68580" marR="68580" marT="0" marB="0"/>
                </a:tc>
                <a:tc>
                  <a:txBody>
                    <a:bodyPr/>
                    <a:lstStyle/>
                    <a:p>
                      <a:pPr marL="707390">
                        <a:lnSpc>
                          <a:spcPct val="115000"/>
                        </a:lnSpc>
                        <a:spcAft>
                          <a:spcPts val="0"/>
                        </a:spcAft>
                      </a:pPr>
                      <a:r>
                        <a:rPr lang="en-IN" sz="1800">
                          <a:latin typeface="Calibri"/>
                          <a:ea typeface="Calibri"/>
                          <a:cs typeface="Times New Roman"/>
                        </a:rPr>
                        <a:t>2</a:t>
                      </a:r>
                    </a:p>
                  </a:txBody>
                  <a:tcPr marL="68580" marR="68580" marT="0" marB="0"/>
                </a:tc>
                <a:tc>
                  <a:txBody>
                    <a:bodyPr/>
                    <a:lstStyle/>
                    <a:p>
                      <a:pPr marL="718185">
                        <a:lnSpc>
                          <a:spcPct val="115000"/>
                        </a:lnSpc>
                        <a:spcAft>
                          <a:spcPts val="0"/>
                        </a:spcAft>
                      </a:pPr>
                      <a:r>
                        <a:rPr lang="en-IN" sz="1800" dirty="0">
                          <a:latin typeface="Calibri"/>
                          <a:ea typeface="Calibri"/>
                          <a:cs typeface="Times New Roman"/>
                        </a:rPr>
                        <a:t>1</a:t>
                      </a:r>
                    </a:p>
                  </a:txBody>
                  <a:tcPr marL="68580" marR="68580" marT="0" marB="0"/>
                </a:tc>
                <a:tc>
                  <a:txBody>
                    <a:bodyPr/>
                    <a:lstStyle/>
                    <a:p>
                      <a:pPr marL="455295">
                        <a:lnSpc>
                          <a:spcPct val="115000"/>
                        </a:lnSpc>
                        <a:spcAft>
                          <a:spcPts val="0"/>
                        </a:spcAft>
                      </a:pPr>
                      <a:r>
                        <a:rPr lang="en-IN" sz="1800" dirty="0">
                          <a:latin typeface="Calibri"/>
                          <a:ea typeface="Calibri"/>
                          <a:cs typeface="Times New Roman"/>
                        </a:rPr>
                        <a:t>0             </a:t>
                      </a:r>
                    </a:p>
                  </a:txBody>
                  <a:tcPr marL="68580" marR="68580" marT="0" marB="0"/>
                </a:tc>
                <a:tc>
                  <a:txBody>
                    <a:bodyPr/>
                    <a:lstStyle/>
                    <a:p>
                      <a:pPr marL="450850">
                        <a:lnSpc>
                          <a:spcPct val="115000"/>
                        </a:lnSpc>
                        <a:spcAft>
                          <a:spcPts val="0"/>
                        </a:spcAft>
                      </a:pPr>
                      <a:r>
                        <a:rPr lang="en-IN" sz="1800">
                          <a:latin typeface="Calibri"/>
                          <a:ea typeface="Calibri"/>
                          <a:cs typeface="Times New Roman"/>
                        </a:rPr>
                        <a:t>2</a:t>
                      </a:r>
                    </a:p>
                  </a:txBody>
                  <a:tcPr marL="68580" marR="68580" marT="0" marB="0"/>
                </a:tc>
              </a:tr>
              <a:tr h="442916">
                <a:tc>
                  <a:txBody>
                    <a:bodyPr/>
                    <a:lstStyle/>
                    <a:p>
                      <a:pPr marL="354965">
                        <a:lnSpc>
                          <a:spcPct val="115000"/>
                        </a:lnSpc>
                        <a:spcAft>
                          <a:spcPts val="0"/>
                        </a:spcAft>
                      </a:pPr>
                      <a:r>
                        <a:rPr lang="en-IN" sz="1800">
                          <a:latin typeface="Calibri"/>
                          <a:ea typeface="Calibri"/>
                          <a:cs typeface="Times New Roman"/>
                        </a:rPr>
                        <a:t>Others</a:t>
                      </a:r>
                    </a:p>
                  </a:txBody>
                  <a:tcPr marL="68580" marR="68580" marT="0" marB="0"/>
                </a:tc>
                <a:tc>
                  <a:txBody>
                    <a:bodyPr/>
                    <a:lstStyle/>
                    <a:p>
                      <a:pPr>
                        <a:lnSpc>
                          <a:spcPct val="115000"/>
                        </a:lnSpc>
                        <a:spcAft>
                          <a:spcPts val="0"/>
                        </a:spcAft>
                      </a:pPr>
                      <a:r>
                        <a:rPr lang="en-IN" sz="1800" dirty="0" smtClean="0">
                          <a:latin typeface="Calibri"/>
                          <a:ea typeface="Calibri"/>
                          <a:cs typeface="Times New Roman"/>
                        </a:rPr>
                        <a:t>              3</a:t>
                      </a:r>
                      <a:endParaRPr lang="en-IN" sz="1800" dirty="0">
                        <a:latin typeface="Calibri"/>
                        <a:ea typeface="Calibri"/>
                        <a:cs typeface="Times New Roman"/>
                      </a:endParaRPr>
                    </a:p>
                  </a:txBody>
                  <a:tcPr marL="68580" marR="68580" marT="0" marB="0"/>
                </a:tc>
                <a:tc>
                  <a:txBody>
                    <a:bodyPr/>
                    <a:lstStyle/>
                    <a:p>
                      <a:pPr>
                        <a:lnSpc>
                          <a:spcPct val="115000"/>
                        </a:lnSpc>
                        <a:spcAft>
                          <a:spcPts val="0"/>
                        </a:spcAft>
                      </a:pPr>
                      <a:r>
                        <a:rPr lang="en-US" sz="1800" i="1" baseline="0" dirty="0" smtClean="0">
                          <a:latin typeface="Calibri"/>
                          <a:ea typeface="Calibri"/>
                          <a:cs typeface="Times New Roman"/>
                        </a:rPr>
                        <a:t>              2</a:t>
                      </a:r>
                      <a:endParaRPr lang="en-IN" sz="1800" dirty="0">
                        <a:latin typeface="Calibri"/>
                        <a:ea typeface="Calibri"/>
                        <a:cs typeface="Times New Roman"/>
                      </a:endParaRPr>
                    </a:p>
                  </a:txBody>
                  <a:tcPr marL="68580" marR="68580" marT="0" marB="0"/>
                </a:tc>
                <a:tc>
                  <a:txBody>
                    <a:bodyPr/>
                    <a:lstStyle/>
                    <a:p>
                      <a:pPr marL="434975">
                        <a:lnSpc>
                          <a:spcPct val="115000"/>
                        </a:lnSpc>
                        <a:spcAft>
                          <a:spcPts val="0"/>
                        </a:spcAft>
                      </a:pPr>
                      <a:r>
                        <a:rPr lang="en-IN" sz="1800" dirty="0" smtClean="0">
                          <a:latin typeface="Calibri"/>
                          <a:ea typeface="Calibri"/>
                          <a:cs typeface="Times New Roman"/>
                        </a:rPr>
                        <a:t> 2</a:t>
                      </a:r>
                      <a:endParaRPr lang="en-IN" sz="1800" dirty="0">
                        <a:latin typeface="Calibri"/>
                        <a:ea typeface="Calibri"/>
                        <a:cs typeface="Times New Roman"/>
                      </a:endParaRPr>
                    </a:p>
                  </a:txBody>
                  <a:tcPr marL="68580" marR="68580" marT="0" marB="0"/>
                </a:tc>
                <a:tc>
                  <a:txBody>
                    <a:bodyPr/>
                    <a:lstStyle/>
                    <a:p>
                      <a:pPr marL="443865">
                        <a:lnSpc>
                          <a:spcPct val="115000"/>
                        </a:lnSpc>
                        <a:spcAft>
                          <a:spcPts val="0"/>
                        </a:spcAft>
                      </a:pPr>
                      <a:r>
                        <a:rPr lang="en-IN" sz="1800" dirty="0" smtClean="0">
                          <a:latin typeface="Calibri"/>
                          <a:ea typeface="Calibri"/>
                          <a:cs typeface="Times New Roman"/>
                        </a:rPr>
                        <a:t>0</a:t>
                      </a:r>
                      <a:endParaRPr lang="en-IN" sz="1800" dirty="0">
                        <a:latin typeface="Calibri"/>
                        <a:ea typeface="Calibri"/>
                        <a:cs typeface="Times New Roman"/>
                      </a:endParaRPr>
                    </a:p>
                  </a:txBody>
                  <a:tcPr marL="68580" marR="68580" marT="0" marB="0"/>
                </a:tc>
              </a:tr>
            </a:tbl>
          </a:graphicData>
        </a:graphic>
      </p:graphicFrame>
      <p:graphicFrame>
        <p:nvGraphicFramePr>
          <p:cNvPr id="7" name="Table 6"/>
          <p:cNvGraphicFramePr>
            <a:graphicFrameLocks noGrp="1"/>
          </p:cNvGraphicFramePr>
          <p:nvPr/>
        </p:nvGraphicFramePr>
        <p:xfrm>
          <a:off x="5987332" y="3824577"/>
          <a:ext cx="208280" cy="365760"/>
        </p:xfrm>
        <a:graphic>
          <a:graphicData uri="http://schemas.openxmlformats.org/drawingml/2006/table">
            <a:tbl>
              <a:tblPr/>
              <a:tblGrid>
                <a:gridCol w="208280"/>
              </a:tblGrid>
              <a:tr h="0">
                <a:tc>
                  <a:txBody>
                    <a:bodyPr/>
                    <a:lstStyle/>
                    <a:p>
                      <a:endParaRPr lang="en-IN"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8" name="Table 7"/>
          <p:cNvGraphicFramePr>
            <a:graphicFrameLocks noGrp="1"/>
          </p:cNvGraphicFramePr>
          <p:nvPr/>
        </p:nvGraphicFramePr>
        <p:xfrm>
          <a:off x="-1" y="2714620"/>
          <a:ext cx="9144001" cy="3783464"/>
        </p:xfrm>
        <a:graphic>
          <a:graphicData uri="http://schemas.openxmlformats.org/drawingml/2006/table">
            <a:tbl>
              <a:tblPr firstRow="1" bandRow="1">
                <a:tableStyleId>{5C22544A-7EE6-4342-B048-85BDC9FD1C3A}</a:tableStyleId>
              </a:tblPr>
              <a:tblGrid>
                <a:gridCol w="1559684"/>
                <a:gridCol w="1226368"/>
                <a:gridCol w="1132805"/>
                <a:gridCol w="1724713"/>
                <a:gridCol w="1643074"/>
                <a:gridCol w="928694"/>
                <a:gridCol w="928663"/>
              </a:tblGrid>
              <a:tr h="500066">
                <a:tc>
                  <a:txBody>
                    <a:bodyPr/>
                    <a:lstStyle/>
                    <a:p>
                      <a:r>
                        <a:rPr lang="en-US" dirty="0" smtClean="0"/>
                        <a:t>Institution</a:t>
                      </a:r>
                      <a:endParaRPr lang="en-IN" dirty="0"/>
                    </a:p>
                  </a:txBody>
                  <a:tcPr/>
                </a:tc>
                <a:tc>
                  <a:txBody>
                    <a:bodyPr/>
                    <a:lstStyle/>
                    <a:p>
                      <a:r>
                        <a:rPr lang="en-US" dirty="0" smtClean="0"/>
                        <a:t>Research</a:t>
                      </a:r>
                      <a:endParaRPr lang="en-IN" dirty="0"/>
                    </a:p>
                  </a:txBody>
                  <a:tcPr/>
                </a:tc>
                <a:tc>
                  <a:txBody>
                    <a:bodyPr/>
                    <a:lstStyle/>
                    <a:p>
                      <a:r>
                        <a:rPr lang="en-US" dirty="0" smtClean="0"/>
                        <a:t>Finance</a:t>
                      </a:r>
                      <a:endParaRPr lang="en-IN" dirty="0"/>
                    </a:p>
                  </a:txBody>
                  <a:tcPr/>
                </a:tc>
                <a:tc>
                  <a:txBody>
                    <a:bodyPr/>
                    <a:lstStyle/>
                    <a:p>
                      <a:r>
                        <a:rPr lang="en-US" dirty="0" smtClean="0"/>
                        <a:t>Self Employed</a:t>
                      </a:r>
                      <a:endParaRPr lang="en-IN" dirty="0"/>
                    </a:p>
                  </a:txBody>
                  <a:tcPr/>
                </a:tc>
                <a:tc>
                  <a:txBody>
                    <a:bodyPr/>
                    <a:lstStyle/>
                    <a:p>
                      <a:r>
                        <a:rPr lang="en-US" dirty="0" smtClean="0"/>
                        <a:t>IT Engineering</a:t>
                      </a:r>
                      <a:endParaRPr lang="en-IN" dirty="0"/>
                    </a:p>
                  </a:txBody>
                  <a:tcPr/>
                </a:tc>
                <a:tc>
                  <a:txBody>
                    <a:bodyPr/>
                    <a:lstStyle/>
                    <a:p>
                      <a:r>
                        <a:rPr lang="en-US" dirty="0" smtClean="0"/>
                        <a:t>Media</a:t>
                      </a:r>
                      <a:endParaRPr lang="en-IN" dirty="0"/>
                    </a:p>
                  </a:txBody>
                  <a:tcPr/>
                </a:tc>
                <a:tc>
                  <a:txBody>
                    <a:bodyPr/>
                    <a:lstStyle/>
                    <a:p>
                      <a:r>
                        <a:rPr lang="en-US" dirty="0" smtClean="0"/>
                        <a:t>Others</a:t>
                      </a:r>
                      <a:endParaRPr lang="en-IN" dirty="0"/>
                    </a:p>
                  </a:txBody>
                  <a:tcPr/>
                </a:tc>
              </a:tr>
              <a:tr h="391199">
                <a:tc>
                  <a:txBody>
                    <a:bodyPr/>
                    <a:lstStyle/>
                    <a:p>
                      <a:r>
                        <a:rPr lang="en-US" dirty="0" smtClean="0"/>
                        <a:t>Research</a:t>
                      </a:r>
                      <a:endParaRPr lang="en-IN" dirty="0"/>
                    </a:p>
                  </a:txBody>
                  <a:tcPr/>
                </a:tc>
                <a:tc>
                  <a:txBody>
                    <a:bodyPr/>
                    <a:lstStyle/>
                    <a:p>
                      <a:r>
                        <a:rPr lang="en-US" dirty="0" smtClean="0"/>
                        <a:t>0</a:t>
                      </a:r>
                      <a:endParaRPr lang="en-IN" dirty="0"/>
                    </a:p>
                  </a:txBody>
                  <a:tcPr/>
                </a:tc>
                <a:tc>
                  <a:txBody>
                    <a:bodyPr/>
                    <a:lstStyle/>
                    <a:p>
                      <a:r>
                        <a:rPr lang="en-US" dirty="0" smtClean="0"/>
                        <a:t>1</a:t>
                      </a:r>
                      <a:endParaRPr lang="en-IN" dirty="0"/>
                    </a:p>
                  </a:txBody>
                  <a:tcPr/>
                </a:tc>
                <a:tc>
                  <a:txBody>
                    <a:bodyPr/>
                    <a:lstStyle/>
                    <a:p>
                      <a:r>
                        <a:rPr lang="en-US" dirty="0" smtClean="0"/>
                        <a:t>1</a:t>
                      </a:r>
                      <a:endParaRPr lang="en-IN" dirty="0"/>
                    </a:p>
                  </a:txBody>
                  <a:tcPr/>
                </a:tc>
                <a:tc>
                  <a:txBody>
                    <a:bodyPr/>
                    <a:lstStyle/>
                    <a:p>
                      <a:r>
                        <a:rPr lang="en-US" dirty="0" smtClean="0"/>
                        <a:t>1</a:t>
                      </a:r>
                      <a:endParaRPr lang="en-IN" dirty="0"/>
                    </a:p>
                  </a:txBody>
                  <a:tcPr/>
                </a:tc>
                <a:tc>
                  <a:txBody>
                    <a:bodyPr/>
                    <a:lstStyle/>
                    <a:p>
                      <a:r>
                        <a:rPr lang="en-US" dirty="0" smtClean="0"/>
                        <a:t>1</a:t>
                      </a:r>
                      <a:endParaRPr lang="en-IN" dirty="0"/>
                    </a:p>
                  </a:txBody>
                  <a:tcPr/>
                </a:tc>
                <a:tc>
                  <a:txBody>
                    <a:bodyPr/>
                    <a:lstStyle/>
                    <a:p>
                      <a:r>
                        <a:rPr lang="en-US" dirty="0" smtClean="0"/>
                        <a:t>1</a:t>
                      </a:r>
                      <a:endParaRPr lang="en-IN" dirty="0"/>
                    </a:p>
                  </a:txBody>
                  <a:tcPr/>
                </a:tc>
              </a:tr>
              <a:tr h="391199">
                <a:tc>
                  <a:txBody>
                    <a:bodyPr/>
                    <a:lstStyle/>
                    <a:p>
                      <a:r>
                        <a:rPr lang="en-US" dirty="0" smtClean="0"/>
                        <a:t>Finance</a:t>
                      </a:r>
                      <a:endParaRPr lang="en-IN" dirty="0"/>
                    </a:p>
                  </a:txBody>
                  <a:tcPr/>
                </a:tc>
                <a:tc>
                  <a:txBody>
                    <a:bodyPr/>
                    <a:lstStyle/>
                    <a:p>
                      <a:r>
                        <a:rPr lang="en-US" dirty="0" smtClean="0"/>
                        <a:t>1</a:t>
                      </a:r>
                      <a:endParaRPr lang="en-IN" dirty="0"/>
                    </a:p>
                  </a:txBody>
                  <a:tcPr/>
                </a:tc>
                <a:tc>
                  <a:txBody>
                    <a:bodyPr/>
                    <a:lstStyle/>
                    <a:p>
                      <a:r>
                        <a:rPr lang="en-US" dirty="0" smtClean="0"/>
                        <a:t>0</a:t>
                      </a:r>
                      <a:endParaRPr lang="en-IN" dirty="0"/>
                    </a:p>
                  </a:txBody>
                  <a:tcPr/>
                </a:tc>
                <a:tc>
                  <a:txBody>
                    <a:bodyPr/>
                    <a:lstStyle/>
                    <a:p>
                      <a:r>
                        <a:rPr lang="en-US" dirty="0" smtClean="0"/>
                        <a:t>1</a:t>
                      </a:r>
                      <a:endParaRPr lang="en-IN" dirty="0"/>
                    </a:p>
                  </a:txBody>
                  <a:tcPr/>
                </a:tc>
                <a:tc>
                  <a:txBody>
                    <a:bodyPr/>
                    <a:lstStyle/>
                    <a:p>
                      <a:r>
                        <a:rPr lang="en-US" dirty="0" smtClean="0"/>
                        <a:t>1</a:t>
                      </a:r>
                      <a:endParaRPr lang="en-IN" dirty="0"/>
                    </a:p>
                  </a:txBody>
                  <a:tcPr/>
                </a:tc>
                <a:tc>
                  <a:txBody>
                    <a:bodyPr/>
                    <a:lstStyle/>
                    <a:p>
                      <a:r>
                        <a:rPr lang="en-US" dirty="0" smtClean="0"/>
                        <a:t>1</a:t>
                      </a:r>
                      <a:endParaRPr lang="en-IN" dirty="0"/>
                    </a:p>
                  </a:txBody>
                  <a:tcPr/>
                </a:tc>
                <a:tc>
                  <a:txBody>
                    <a:bodyPr/>
                    <a:lstStyle/>
                    <a:p>
                      <a:r>
                        <a:rPr lang="en-US" dirty="0" smtClean="0"/>
                        <a:t>1</a:t>
                      </a:r>
                      <a:endParaRPr lang="en-IN" dirty="0"/>
                    </a:p>
                  </a:txBody>
                  <a:tcPr/>
                </a:tc>
              </a:tr>
              <a:tr h="650007">
                <a:tc>
                  <a:txBody>
                    <a:bodyPr/>
                    <a:lstStyle/>
                    <a:p>
                      <a:r>
                        <a:rPr lang="en-US" dirty="0" smtClean="0"/>
                        <a:t>Self Employed</a:t>
                      </a:r>
                      <a:endParaRPr lang="en-IN" dirty="0"/>
                    </a:p>
                  </a:txBody>
                  <a:tcPr/>
                </a:tc>
                <a:tc>
                  <a:txBody>
                    <a:bodyPr/>
                    <a:lstStyle/>
                    <a:p>
                      <a:r>
                        <a:rPr lang="en-US" dirty="0" smtClean="0"/>
                        <a:t>1</a:t>
                      </a:r>
                      <a:endParaRPr lang="en-IN" dirty="0"/>
                    </a:p>
                  </a:txBody>
                  <a:tcPr/>
                </a:tc>
                <a:tc>
                  <a:txBody>
                    <a:bodyPr/>
                    <a:lstStyle/>
                    <a:p>
                      <a:r>
                        <a:rPr lang="en-US" dirty="0" smtClean="0"/>
                        <a:t>1</a:t>
                      </a:r>
                      <a:endParaRPr lang="en-IN" dirty="0"/>
                    </a:p>
                  </a:txBody>
                  <a:tcPr/>
                </a:tc>
                <a:tc>
                  <a:txBody>
                    <a:bodyPr/>
                    <a:lstStyle/>
                    <a:p>
                      <a:r>
                        <a:rPr lang="en-US" dirty="0" smtClean="0"/>
                        <a:t>0</a:t>
                      </a:r>
                      <a:endParaRPr lang="en-IN" dirty="0"/>
                    </a:p>
                  </a:txBody>
                  <a:tcPr/>
                </a:tc>
                <a:tc>
                  <a:txBody>
                    <a:bodyPr/>
                    <a:lstStyle/>
                    <a:p>
                      <a:r>
                        <a:rPr lang="en-US" dirty="0" smtClean="0"/>
                        <a:t>1</a:t>
                      </a:r>
                      <a:endParaRPr lang="en-IN" dirty="0"/>
                    </a:p>
                  </a:txBody>
                  <a:tcPr/>
                </a:tc>
                <a:tc>
                  <a:txBody>
                    <a:bodyPr/>
                    <a:lstStyle/>
                    <a:p>
                      <a:r>
                        <a:rPr lang="en-US" dirty="0" smtClean="0"/>
                        <a:t>1</a:t>
                      </a:r>
                      <a:endParaRPr lang="en-IN" dirty="0"/>
                    </a:p>
                  </a:txBody>
                  <a:tcPr/>
                </a:tc>
                <a:tc>
                  <a:txBody>
                    <a:bodyPr/>
                    <a:lstStyle/>
                    <a:p>
                      <a:r>
                        <a:rPr lang="en-US" dirty="0" smtClean="0"/>
                        <a:t>1</a:t>
                      </a:r>
                      <a:endParaRPr lang="en-IN" dirty="0"/>
                    </a:p>
                  </a:txBody>
                  <a:tcPr/>
                </a:tc>
              </a:tr>
              <a:tr h="928581">
                <a:tc>
                  <a:txBody>
                    <a:bodyPr/>
                    <a:lstStyle/>
                    <a:p>
                      <a:r>
                        <a:rPr lang="en-US" dirty="0" smtClean="0"/>
                        <a:t>IT, engineering</a:t>
                      </a:r>
                      <a:endParaRPr lang="en-IN" dirty="0"/>
                    </a:p>
                  </a:txBody>
                  <a:tcPr/>
                </a:tc>
                <a:tc>
                  <a:txBody>
                    <a:bodyPr/>
                    <a:lstStyle/>
                    <a:p>
                      <a:r>
                        <a:rPr lang="en-US" dirty="0" smtClean="0"/>
                        <a:t>1</a:t>
                      </a:r>
                      <a:endParaRPr lang="en-IN" dirty="0"/>
                    </a:p>
                  </a:txBody>
                  <a:tcPr/>
                </a:tc>
                <a:tc>
                  <a:txBody>
                    <a:bodyPr/>
                    <a:lstStyle/>
                    <a:p>
                      <a:r>
                        <a:rPr lang="en-US" dirty="0" smtClean="0"/>
                        <a:t>1</a:t>
                      </a:r>
                      <a:endParaRPr lang="en-IN" dirty="0"/>
                    </a:p>
                  </a:txBody>
                  <a:tcPr/>
                </a:tc>
                <a:tc>
                  <a:txBody>
                    <a:bodyPr/>
                    <a:lstStyle/>
                    <a:p>
                      <a:r>
                        <a:rPr lang="en-US" dirty="0" smtClean="0"/>
                        <a:t>1</a:t>
                      </a:r>
                      <a:endParaRPr lang="en-IN" dirty="0"/>
                    </a:p>
                  </a:txBody>
                  <a:tcPr/>
                </a:tc>
                <a:tc>
                  <a:txBody>
                    <a:bodyPr/>
                    <a:lstStyle/>
                    <a:p>
                      <a:r>
                        <a:rPr lang="en-US" dirty="0" smtClean="0"/>
                        <a:t>0</a:t>
                      </a:r>
                      <a:endParaRPr lang="en-IN" dirty="0"/>
                    </a:p>
                  </a:txBody>
                  <a:tcPr/>
                </a:tc>
                <a:tc>
                  <a:txBody>
                    <a:bodyPr/>
                    <a:lstStyle/>
                    <a:p>
                      <a:r>
                        <a:rPr lang="en-US" dirty="0" smtClean="0"/>
                        <a:t>1</a:t>
                      </a:r>
                      <a:endParaRPr lang="en-IN" dirty="0"/>
                    </a:p>
                  </a:txBody>
                  <a:tcPr/>
                </a:tc>
                <a:tc>
                  <a:txBody>
                    <a:bodyPr/>
                    <a:lstStyle/>
                    <a:p>
                      <a:r>
                        <a:rPr lang="en-US" dirty="0" smtClean="0"/>
                        <a:t>1</a:t>
                      </a:r>
                      <a:endParaRPr lang="en-IN" dirty="0"/>
                    </a:p>
                  </a:txBody>
                  <a:tcPr/>
                </a:tc>
              </a:tr>
              <a:tr h="391199">
                <a:tc>
                  <a:txBody>
                    <a:bodyPr/>
                    <a:lstStyle/>
                    <a:p>
                      <a:r>
                        <a:rPr lang="en-US" dirty="0" smtClean="0"/>
                        <a:t>Media</a:t>
                      </a:r>
                      <a:endParaRPr lang="en-IN" dirty="0"/>
                    </a:p>
                  </a:txBody>
                  <a:tcPr/>
                </a:tc>
                <a:tc>
                  <a:txBody>
                    <a:bodyPr/>
                    <a:lstStyle/>
                    <a:p>
                      <a:r>
                        <a:rPr lang="en-US" dirty="0" smtClean="0"/>
                        <a:t>1</a:t>
                      </a:r>
                      <a:endParaRPr lang="en-IN" dirty="0"/>
                    </a:p>
                  </a:txBody>
                  <a:tcPr/>
                </a:tc>
                <a:tc>
                  <a:txBody>
                    <a:bodyPr/>
                    <a:lstStyle/>
                    <a:p>
                      <a:r>
                        <a:rPr lang="en-US" dirty="0" smtClean="0"/>
                        <a:t>1</a:t>
                      </a:r>
                      <a:endParaRPr lang="en-IN" dirty="0"/>
                    </a:p>
                  </a:txBody>
                  <a:tcPr/>
                </a:tc>
                <a:tc>
                  <a:txBody>
                    <a:bodyPr/>
                    <a:lstStyle/>
                    <a:p>
                      <a:r>
                        <a:rPr lang="en-US" dirty="0" smtClean="0"/>
                        <a:t>1</a:t>
                      </a:r>
                      <a:endParaRPr lang="en-IN" dirty="0"/>
                    </a:p>
                  </a:txBody>
                  <a:tcPr/>
                </a:tc>
                <a:tc>
                  <a:txBody>
                    <a:bodyPr/>
                    <a:lstStyle/>
                    <a:p>
                      <a:r>
                        <a:rPr lang="en-US" dirty="0" smtClean="0"/>
                        <a:t>1</a:t>
                      </a:r>
                      <a:endParaRPr lang="en-IN" dirty="0"/>
                    </a:p>
                  </a:txBody>
                  <a:tcPr/>
                </a:tc>
                <a:tc>
                  <a:txBody>
                    <a:bodyPr/>
                    <a:lstStyle/>
                    <a:p>
                      <a:r>
                        <a:rPr lang="en-US" dirty="0" smtClean="0"/>
                        <a:t>0</a:t>
                      </a:r>
                      <a:endParaRPr lang="en-IN" dirty="0"/>
                    </a:p>
                  </a:txBody>
                  <a:tcPr/>
                </a:tc>
                <a:tc>
                  <a:txBody>
                    <a:bodyPr/>
                    <a:lstStyle/>
                    <a:p>
                      <a:r>
                        <a:rPr lang="en-US" dirty="0" smtClean="0"/>
                        <a:t>1</a:t>
                      </a:r>
                      <a:endParaRPr lang="en-IN" dirty="0"/>
                    </a:p>
                  </a:txBody>
                  <a:tcPr/>
                </a:tc>
              </a:tr>
              <a:tr h="391199">
                <a:tc>
                  <a:txBody>
                    <a:bodyPr/>
                    <a:lstStyle/>
                    <a:p>
                      <a:r>
                        <a:rPr lang="en-US" dirty="0" smtClean="0"/>
                        <a:t>Others</a:t>
                      </a:r>
                      <a:endParaRPr lang="en-IN" dirty="0"/>
                    </a:p>
                  </a:txBody>
                  <a:tcPr/>
                </a:tc>
                <a:tc>
                  <a:txBody>
                    <a:bodyPr/>
                    <a:lstStyle/>
                    <a:p>
                      <a:r>
                        <a:rPr lang="en-US" dirty="0" smtClean="0"/>
                        <a:t>1</a:t>
                      </a:r>
                      <a:endParaRPr lang="en-IN" dirty="0"/>
                    </a:p>
                  </a:txBody>
                  <a:tcPr/>
                </a:tc>
                <a:tc>
                  <a:txBody>
                    <a:bodyPr/>
                    <a:lstStyle/>
                    <a:p>
                      <a:r>
                        <a:rPr lang="en-US" dirty="0" smtClean="0"/>
                        <a:t>1</a:t>
                      </a:r>
                      <a:endParaRPr lang="en-IN" dirty="0"/>
                    </a:p>
                  </a:txBody>
                  <a:tcPr/>
                </a:tc>
                <a:tc>
                  <a:txBody>
                    <a:bodyPr/>
                    <a:lstStyle/>
                    <a:p>
                      <a:r>
                        <a:rPr lang="en-US" dirty="0" smtClean="0"/>
                        <a:t>1</a:t>
                      </a:r>
                      <a:endParaRPr lang="en-IN" dirty="0"/>
                    </a:p>
                  </a:txBody>
                  <a:tcPr/>
                </a:tc>
                <a:tc>
                  <a:txBody>
                    <a:bodyPr/>
                    <a:lstStyle/>
                    <a:p>
                      <a:r>
                        <a:rPr lang="en-US" dirty="0" smtClean="0"/>
                        <a:t>1</a:t>
                      </a:r>
                      <a:endParaRPr lang="en-IN" dirty="0"/>
                    </a:p>
                  </a:txBody>
                  <a:tcPr/>
                </a:tc>
                <a:tc>
                  <a:txBody>
                    <a:bodyPr/>
                    <a:lstStyle/>
                    <a:p>
                      <a:r>
                        <a:rPr lang="en-US" dirty="0" smtClean="0"/>
                        <a:t>1</a:t>
                      </a:r>
                      <a:endParaRPr lang="en-IN" dirty="0"/>
                    </a:p>
                  </a:txBody>
                  <a:tcPr/>
                </a:tc>
                <a:tc>
                  <a:txBody>
                    <a:bodyPr/>
                    <a:lstStyle/>
                    <a:p>
                      <a:r>
                        <a:rPr lang="en-US" dirty="0" smtClean="0"/>
                        <a:t>0</a:t>
                      </a:r>
                      <a:endParaRPr lang="en-IN" dirty="0"/>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428604"/>
            <a:ext cx="8229600" cy="1143000"/>
          </a:xfrm>
        </p:spPr>
        <p:txBody>
          <a:bodyPr/>
          <a:lstStyle/>
          <a:p>
            <a:r>
              <a:rPr lang="en-US" dirty="0" smtClean="0">
                <a:solidFill>
                  <a:srgbClr val="002060"/>
                </a:solidFill>
              </a:rPr>
              <a:t>Distance – Probability MLE</a:t>
            </a:r>
            <a:endParaRPr lang="en-IN" dirty="0">
              <a:solidFill>
                <a:srgbClr val="002060"/>
              </a:solidFill>
            </a:endParaRPr>
          </a:p>
        </p:txBody>
      </p:sp>
      <p:sp>
        <p:nvSpPr>
          <p:cNvPr id="3" name="Content Placeholder 2"/>
          <p:cNvSpPr>
            <a:spLocks noGrp="1"/>
          </p:cNvSpPr>
          <p:nvPr>
            <p:ph idx="1"/>
          </p:nvPr>
        </p:nvSpPr>
        <p:spPr>
          <a:xfrm>
            <a:off x="500034" y="1571612"/>
            <a:ext cx="8229600" cy="4389120"/>
          </a:xfrm>
        </p:spPr>
        <p:txBody>
          <a:bodyPr>
            <a:normAutofit/>
          </a:bodyPr>
          <a:lstStyle/>
          <a:p>
            <a:r>
              <a:rPr lang="en-US" dirty="0" smtClean="0"/>
              <a:t>We add an extra column in the distance file by using the edge file, which contains 1 or 0 according to whether the pair is connected or disconnected.</a:t>
            </a:r>
          </a:p>
          <a:p>
            <a:r>
              <a:rPr lang="en-US" dirty="0" smtClean="0"/>
              <a:t>The equation is P(pair (i, j) is joined)=</a:t>
            </a:r>
            <a:r>
              <a:rPr lang="en-IN" dirty="0" smtClean="0"/>
              <a:t>p</a:t>
            </a:r>
            <a:r>
              <a:rPr lang="en-IN" baseline="30000" dirty="0" smtClean="0"/>
              <a:t>0</a:t>
            </a:r>
            <a:r>
              <a:rPr lang="en-IN" dirty="0" smtClean="0"/>
              <a:t>e</a:t>
            </a:r>
            <a:r>
              <a:rPr lang="en-IN" baseline="30000" dirty="0" smtClean="0"/>
              <a:t>-ad</a:t>
            </a:r>
            <a:r>
              <a:rPr lang="en-IN" dirty="0" smtClean="0"/>
              <a:t>, where d is the distance between user </a:t>
            </a:r>
            <a:r>
              <a:rPr lang="en-IN" dirty="0" err="1" smtClean="0"/>
              <a:t>i</a:t>
            </a:r>
            <a:r>
              <a:rPr lang="en-IN" dirty="0" smtClean="0"/>
              <a:t> and user j and p</a:t>
            </a:r>
            <a:r>
              <a:rPr lang="en-IN" baseline="30000" dirty="0" smtClean="0"/>
              <a:t>0</a:t>
            </a:r>
            <a:r>
              <a:rPr lang="en-IN" dirty="0" smtClean="0"/>
              <a:t> is the probability of connecting a pair with distance 0 and a is constant to be estimated.</a:t>
            </a:r>
          </a:p>
          <a:p>
            <a:endParaRPr lang="en-IN" dirty="0" smtClean="0"/>
          </a:p>
        </p:txBody>
      </p:sp>
      <p:pic>
        <p:nvPicPr>
          <p:cNvPr id="4" name="Picture 3" descr="figure-7-animation-578-2.gif"/>
          <p:cNvPicPr>
            <a:picLocks noChangeAspect="1"/>
          </p:cNvPicPr>
          <p:nvPr/>
        </p:nvPicPr>
        <p:blipFill>
          <a:blip r:embed="rId2"/>
          <a:stretch>
            <a:fillRect/>
          </a:stretch>
        </p:blipFill>
        <p:spPr>
          <a:xfrm>
            <a:off x="5072066" y="4286256"/>
            <a:ext cx="3057526" cy="2279061"/>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28596" y="428604"/>
            <a:ext cx="8229600" cy="1143000"/>
          </a:xfrm>
        </p:spPr>
        <p:txBody>
          <a:bodyPr>
            <a:normAutofit fontScale="90000"/>
          </a:bodyPr>
          <a:lstStyle/>
          <a:p>
            <a:r>
              <a:rPr lang="en-US" dirty="0" smtClean="0">
                <a:solidFill>
                  <a:srgbClr val="002060"/>
                </a:solidFill>
              </a:rPr>
              <a:t>Distance – Probability MLE(</a:t>
            </a:r>
            <a:r>
              <a:rPr lang="en-US" dirty="0" err="1" smtClean="0">
                <a:solidFill>
                  <a:srgbClr val="002060"/>
                </a:solidFill>
              </a:rPr>
              <a:t>contd</a:t>
            </a:r>
            <a:r>
              <a:rPr lang="en-US" dirty="0" smtClean="0">
                <a:solidFill>
                  <a:srgbClr val="002060"/>
                </a:solidFill>
              </a:rPr>
              <a:t>)</a:t>
            </a:r>
            <a:endParaRPr lang="en-IN" dirty="0">
              <a:solidFill>
                <a:srgbClr val="002060"/>
              </a:solidFill>
            </a:endParaRPr>
          </a:p>
        </p:txBody>
      </p:sp>
      <p:sp>
        <p:nvSpPr>
          <p:cNvPr id="8" name="Content Placeholder 7"/>
          <p:cNvSpPr>
            <a:spLocks noGrp="1"/>
          </p:cNvSpPr>
          <p:nvPr>
            <p:ph sz="half" idx="1"/>
          </p:nvPr>
        </p:nvSpPr>
        <p:spPr>
          <a:xfrm>
            <a:off x="285720" y="1600200"/>
            <a:ext cx="8705880" cy="4400568"/>
          </a:xfrm>
        </p:spPr>
        <p:txBody>
          <a:bodyPr>
            <a:normAutofit/>
          </a:bodyPr>
          <a:lstStyle/>
          <a:p>
            <a:r>
              <a:rPr lang="en-US" sz="3200" dirty="0" smtClean="0"/>
              <a:t>The likelihood equation is as follows</a:t>
            </a:r>
          </a:p>
          <a:p>
            <a:pPr>
              <a:buNone/>
            </a:pPr>
            <a:endParaRPr lang="en-US" sz="3200" dirty="0" smtClean="0"/>
          </a:p>
          <a:p>
            <a:endParaRPr lang="en-US" sz="3200" dirty="0" smtClean="0"/>
          </a:p>
          <a:p>
            <a:endParaRPr lang="en-US" sz="3200" dirty="0" smtClean="0"/>
          </a:p>
          <a:p>
            <a:r>
              <a:rPr lang="en-US" sz="3200" dirty="0" smtClean="0"/>
              <a:t>Next we use the distance data to calculate the maximizer of the parameters.</a:t>
            </a:r>
          </a:p>
        </p:txBody>
      </p:sp>
      <p:pic>
        <p:nvPicPr>
          <p:cNvPr id="1026" name="Picture 2"/>
          <p:cNvPicPr>
            <a:picLocks noChangeAspect="1" noChangeArrowheads="1"/>
          </p:cNvPicPr>
          <p:nvPr/>
        </p:nvPicPr>
        <p:blipFill>
          <a:blip r:embed="rId2"/>
          <a:srcRect/>
          <a:stretch>
            <a:fillRect/>
          </a:stretch>
        </p:blipFill>
        <p:spPr bwMode="auto">
          <a:xfrm>
            <a:off x="857224" y="2285992"/>
            <a:ext cx="7000875" cy="11239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0"/>
            <a:ext cx="8229600" cy="1143000"/>
          </a:xfrm>
        </p:spPr>
        <p:txBody>
          <a:bodyPr>
            <a:noAutofit/>
          </a:bodyPr>
          <a:lstStyle/>
          <a:p>
            <a:r>
              <a:rPr lang="en-US" sz="3600" dirty="0" smtClean="0">
                <a:solidFill>
                  <a:srgbClr val="002060"/>
                </a:solidFill>
              </a:rPr>
              <a:t>Degree Distribution for the current data set</a:t>
            </a:r>
            <a:endParaRPr lang="en-IN" sz="4800" dirty="0">
              <a:solidFill>
                <a:srgbClr val="002060"/>
              </a:solidFill>
            </a:endParaRPr>
          </a:p>
        </p:txBody>
      </p:sp>
      <p:sp>
        <p:nvSpPr>
          <p:cNvPr id="3" name="Content Placeholder 2"/>
          <p:cNvSpPr>
            <a:spLocks noGrp="1"/>
          </p:cNvSpPr>
          <p:nvPr>
            <p:ph idx="1"/>
          </p:nvPr>
        </p:nvSpPr>
        <p:spPr/>
        <p:txBody>
          <a:bodyPr>
            <a:normAutofit/>
          </a:bodyPr>
          <a:lstStyle/>
          <a:p>
            <a:pPr>
              <a:buNone/>
            </a:pPr>
            <a:endParaRPr lang="en-IN" dirty="0"/>
          </a:p>
        </p:txBody>
      </p:sp>
      <p:graphicFrame>
        <p:nvGraphicFramePr>
          <p:cNvPr id="4" name="Table 3"/>
          <p:cNvGraphicFramePr>
            <a:graphicFrameLocks noGrp="1"/>
          </p:cNvGraphicFramePr>
          <p:nvPr/>
        </p:nvGraphicFramePr>
        <p:xfrm>
          <a:off x="1785918" y="1785926"/>
          <a:ext cx="4714908" cy="4023360"/>
        </p:xfrm>
        <a:graphic>
          <a:graphicData uri="http://schemas.openxmlformats.org/drawingml/2006/table">
            <a:tbl>
              <a:tblPr firstRow="1" bandRow="1">
                <a:tableStyleId>{073A0DAA-6AF3-43AB-8588-CEC1D06C72B9}</a:tableStyleId>
              </a:tblPr>
              <a:tblGrid>
                <a:gridCol w="2357454"/>
                <a:gridCol w="2357454"/>
              </a:tblGrid>
              <a:tr h="301537">
                <a:tc>
                  <a:txBody>
                    <a:bodyPr/>
                    <a:lstStyle/>
                    <a:p>
                      <a:r>
                        <a:rPr lang="en-US" dirty="0" smtClean="0"/>
                        <a:t>percentile</a:t>
                      </a:r>
                      <a:endParaRPr lang="en-IN" dirty="0"/>
                    </a:p>
                  </a:txBody>
                  <a:tcPr/>
                </a:tc>
                <a:tc>
                  <a:txBody>
                    <a:bodyPr/>
                    <a:lstStyle/>
                    <a:p>
                      <a:r>
                        <a:rPr lang="en-US" dirty="0" smtClean="0"/>
                        <a:t>degree</a:t>
                      </a:r>
                      <a:endParaRPr lang="en-IN" dirty="0"/>
                    </a:p>
                  </a:txBody>
                  <a:tcPr/>
                </a:tc>
              </a:tr>
              <a:tr h="301537">
                <a:tc>
                  <a:txBody>
                    <a:bodyPr/>
                    <a:lstStyle/>
                    <a:p>
                      <a:r>
                        <a:rPr lang="en-IN" dirty="0" smtClean="0"/>
                        <a:t>10% </a:t>
                      </a:r>
                      <a:endParaRPr lang="en-IN" dirty="0"/>
                    </a:p>
                  </a:txBody>
                  <a:tcPr/>
                </a:tc>
                <a:tc>
                  <a:txBody>
                    <a:bodyPr/>
                    <a:lstStyle/>
                    <a:p>
                      <a:r>
                        <a:rPr lang="en-IN" dirty="0" smtClean="0"/>
                        <a:t>15.9 </a:t>
                      </a:r>
                      <a:endParaRPr lang="en-IN" dirty="0"/>
                    </a:p>
                  </a:txBody>
                  <a:tcPr/>
                </a:tc>
              </a:tr>
              <a:tr h="301537">
                <a:tc>
                  <a:txBody>
                    <a:bodyPr/>
                    <a:lstStyle/>
                    <a:p>
                      <a:r>
                        <a:rPr lang="en-IN" dirty="0" smtClean="0"/>
                        <a:t>20% </a:t>
                      </a:r>
                      <a:endParaRPr lang="en-IN" dirty="0"/>
                    </a:p>
                  </a:txBody>
                  <a:tcPr/>
                </a:tc>
                <a:tc>
                  <a:txBody>
                    <a:bodyPr/>
                    <a:lstStyle/>
                    <a:p>
                      <a:r>
                        <a:rPr lang="en-IN" dirty="0" smtClean="0"/>
                        <a:t>45 </a:t>
                      </a:r>
                    </a:p>
                  </a:txBody>
                  <a:tcPr/>
                </a:tc>
              </a:tr>
              <a:tr h="301537">
                <a:tc>
                  <a:txBody>
                    <a:bodyPr/>
                    <a:lstStyle/>
                    <a:p>
                      <a:r>
                        <a:rPr lang="en-IN" dirty="0" smtClean="0"/>
                        <a:t>30% </a:t>
                      </a:r>
                      <a:endParaRPr lang="en-IN" dirty="0"/>
                    </a:p>
                  </a:txBody>
                  <a:tcPr/>
                </a:tc>
                <a:tc>
                  <a:txBody>
                    <a:bodyPr/>
                    <a:lstStyle/>
                    <a:p>
                      <a:r>
                        <a:rPr lang="en-IN" dirty="0" smtClean="0"/>
                        <a:t> 71</a:t>
                      </a:r>
                    </a:p>
                  </a:txBody>
                  <a:tcPr/>
                </a:tc>
              </a:tr>
              <a:tr h="301537">
                <a:tc>
                  <a:txBody>
                    <a:bodyPr/>
                    <a:lstStyle/>
                    <a:p>
                      <a:r>
                        <a:rPr lang="en-IN" dirty="0" smtClean="0"/>
                        <a:t>40%  </a:t>
                      </a:r>
                      <a:endParaRPr lang="en-IN" dirty="0"/>
                    </a:p>
                  </a:txBody>
                  <a:tcPr/>
                </a:tc>
                <a:tc>
                  <a:txBody>
                    <a:bodyPr/>
                    <a:lstStyle/>
                    <a:p>
                      <a:r>
                        <a:rPr lang="en-IN" dirty="0" smtClean="0"/>
                        <a:t>98 </a:t>
                      </a:r>
                    </a:p>
                  </a:txBody>
                  <a:tcPr/>
                </a:tc>
              </a:tr>
              <a:tr h="342220">
                <a:tc>
                  <a:txBody>
                    <a:bodyPr/>
                    <a:lstStyle/>
                    <a:p>
                      <a:r>
                        <a:rPr lang="en-US" dirty="0" smtClean="0"/>
                        <a:t>50%</a:t>
                      </a:r>
                      <a:endParaRPr lang="en-IN" dirty="0" smtClean="0"/>
                    </a:p>
                  </a:txBody>
                  <a:tcPr/>
                </a:tc>
                <a:tc>
                  <a:txBody>
                    <a:bodyPr/>
                    <a:lstStyle/>
                    <a:p>
                      <a:r>
                        <a:rPr lang="en-US" dirty="0" smtClean="0"/>
                        <a:t>142</a:t>
                      </a:r>
                      <a:endParaRPr lang="en-IN" dirty="0" smtClean="0"/>
                    </a:p>
                  </a:txBody>
                  <a:tcPr/>
                </a:tc>
              </a:tr>
              <a:tr h="3015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60% </a:t>
                      </a:r>
                      <a:endParaRPr lang="en-IN" dirty="0"/>
                    </a:p>
                  </a:txBody>
                  <a:tcPr/>
                </a:tc>
                <a:tc>
                  <a:txBody>
                    <a:bodyPr/>
                    <a:lstStyle/>
                    <a:p>
                      <a:r>
                        <a:rPr lang="en-IN" dirty="0" smtClean="0"/>
                        <a:t>192 </a:t>
                      </a:r>
                    </a:p>
                  </a:txBody>
                  <a:tcPr/>
                </a:tc>
              </a:tr>
              <a:tr h="301537">
                <a:tc>
                  <a:txBody>
                    <a:bodyPr/>
                    <a:lstStyle/>
                    <a:p>
                      <a:r>
                        <a:rPr lang="en-IN" dirty="0" smtClean="0"/>
                        <a:t>70% </a:t>
                      </a:r>
                      <a:endParaRPr lang="en-IN" dirty="0"/>
                    </a:p>
                  </a:txBody>
                  <a:tcPr/>
                </a:tc>
                <a:tc>
                  <a:txBody>
                    <a:bodyPr/>
                    <a:lstStyle/>
                    <a:p>
                      <a:r>
                        <a:rPr lang="en-IN" dirty="0" smtClean="0"/>
                        <a:t>232 </a:t>
                      </a:r>
                    </a:p>
                  </a:txBody>
                  <a:tcPr/>
                </a:tc>
              </a:tr>
              <a:tr h="301537">
                <a:tc>
                  <a:txBody>
                    <a:bodyPr/>
                    <a:lstStyle/>
                    <a:p>
                      <a:r>
                        <a:rPr lang="en-IN" dirty="0" smtClean="0"/>
                        <a:t>80%</a:t>
                      </a:r>
                    </a:p>
                  </a:txBody>
                  <a:tcPr/>
                </a:tc>
                <a:tc>
                  <a:txBody>
                    <a:bodyPr/>
                    <a:lstStyle/>
                    <a:p>
                      <a:r>
                        <a:rPr lang="en-IN" dirty="0" smtClean="0"/>
                        <a:t>328.2 </a:t>
                      </a:r>
                    </a:p>
                  </a:txBody>
                  <a:tcPr/>
                </a:tc>
              </a:tr>
              <a:tr h="301537">
                <a:tc>
                  <a:txBody>
                    <a:bodyPr/>
                    <a:lstStyle/>
                    <a:p>
                      <a:r>
                        <a:rPr lang="en-IN" dirty="0" smtClean="0"/>
                        <a:t> 90% </a:t>
                      </a:r>
                    </a:p>
                  </a:txBody>
                  <a:tcPr/>
                </a:tc>
                <a:tc>
                  <a:txBody>
                    <a:bodyPr/>
                    <a:lstStyle/>
                    <a:p>
                      <a:r>
                        <a:rPr lang="en-IN" dirty="0" smtClean="0"/>
                        <a:t>496.1</a:t>
                      </a:r>
                    </a:p>
                  </a:txBody>
                  <a:tcPr/>
                </a:tc>
              </a:tr>
              <a:tr h="3015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100%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1084</a:t>
                      </a:r>
                      <a:endParaRPr lang="en-IN"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686800" cy="838200"/>
          </a:xfrm>
        </p:spPr>
        <p:txBody>
          <a:bodyPr>
            <a:normAutofit fontScale="90000"/>
          </a:bodyPr>
          <a:lstStyle/>
          <a:p>
            <a:r>
              <a:rPr lang="en-US" dirty="0" smtClean="0">
                <a:solidFill>
                  <a:srgbClr val="002060"/>
                </a:solidFill>
              </a:rPr>
              <a:t>Degree Distribution for the current data set(CONTD)</a:t>
            </a:r>
            <a:endParaRPr lang="en-IN" dirty="0">
              <a:solidFill>
                <a:srgbClr val="002060"/>
              </a:solidFill>
            </a:endParaRPr>
          </a:p>
        </p:txBody>
      </p:sp>
      <p:pic>
        <p:nvPicPr>
          <p:cNvPr id="6" name="Content Placeholder 5" descr="hist_degree.png"/>
          <p:cNvPicPr>
            <a:picLocks noGrp="1" noChangeAspect="1"/>
          </p:cNvPicPr>
          <p:nvPr>
            <p:ph idx="1"/>
          </p:nvPr>
        </p:nvPicPr>
        <p:blipFill>
          <a:blip r:embed="rId2" cstate="print"/>
          <a:stretch>
            <a:fillRect/>
          </a:stretch>
        </p:blipFill>
        <p:spPr>
          <a:xfrm>
            <a:off x="1500166" y="1142984"/>
            <a:ext cx="5310108" cy="5206776"/>
          </a:xfr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icture1.png"/>
          <p:cNvPicPr>
            <a:picLocks noChangeAspect="1"/>
          </p:cNvPicPr>
          <p:nvPr/>
        </p:nvPicPr>
        <p:blipFill>
          <a:blip r:embed="rId2"/>
          <a:stretch>
            <a:fillRect/>
          </a:stretch>
        </p:blipFill>
        <p:spPr>
          <a:xfrm>
            <a:off x="2571736" y="928670"/>
            <a:ext cx="5572164" cy="5929330"/>
          </a:xfrm>
          <a:prstGeom prst="rect">
            <a:avLst/>
          </a:prstGeom>
        </p:spPr>
      </p:pic>
      <p:sp>
        <p:nvSpPr>
          <p:cNvPr id="2" name="Title 1"/>
          <p:cNvSpPr>
            <a:spLocks noGrp="1"/>
          </p:cNvSpPr>
          <p:nvPr>
            <p:ph type="title"/>
          </p:nvPr>
        </p:nvSpPr>
        <p:spPr/>
        <p:txBody>
          <a:bodyPr>
            <a:normAutofit fontScale="90000"/>
          </a:bodyPr>
          <a:lstStyle/>
          <a:p>
            <a:r>
              <a:rPr lang="en-US" dirty="0" smtClean="0">
                <a:solidFill>
                  <a:srgbClr val="002060"/>
                </a:solidFill>
              </a:rPr>
              <a:t>Degree Distribution for the current data set(CONTD)</a:t>
            </a:r>
            <a:endParaRPr lang="en-IN" dirty="0">
              <a:solidFill>
                <a:srgbClr val="00206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Simulation</a:t>
            </a:r>
            <a:endParaRPr lang="en-IN" dirty="0">
              <a:solidFill>
                <a:srgbClr val="002060"/>
              </a:solidFill>
            </a:endParaRPr>
          </a:p>
        </p:txBody>
      </p:sp>
      <p:sp>
        <p:nvSpPr>
          <p:cNvPr id="3" name="Content Placeholder 2"/>
          <p:cNvSpPr>
            <a:spLocks noGrp="1"/>
          </p:cNvSpPr>
          <p:nvPr>
            <p:ph idx="1"/>
          </p:nvPr>
        </p:nvSpPr>
        <p:spPr/>
        <p:txBody>
          <a:bodyPr>
            <a:normAutofit/>
          </a:bodyPr>
          <a:lstStyle/>
          <a:p>
            <a:pPr>
              <a:buNone/>
            </a:pPr>
            <a:r>
              <a:rPr lang="en-US" b="1" dirty="0" smtClean="0"/>
              <a:t>Simulation</a:t>
            </a:r>
          </a:p>
          <a:p>
            <a:pPr>
              <a:buNone/>
            </a:pPr>
            <a:r>
              <a:rPr lang="en-US" dirty="0" smtClean="0"/>
              <a:t>    E is the graph (V, É), where V is the set of persons(vertices) and É is the set of edges(connectedness)</a:t>
            </a:r>
            <a:endParaRPr lang="en-IN" dirty="0" smtClean="0"/>
          </a:p>
          <a:p>
            <a:pPr marL="514350" indent="-514350">
              <a:buFont typeface="+mj-lt"/>
              <a:buAutoNum type="arabicPeriod"/>
            </a:pPr>
            <a:r>
              <a:rPr lang="en-IN" dirty="0" smtClean="0"/>
              <a:t>Pick up E</a:t>
            </a:r>
            <a:r>
              <a:rPr lang="en-IN" baseline="-25000" dirty="0" smtClean="0"/>
              <a:t>l</a:t>
            </a:r>
            <a:r>
              <a:rPr lang="en-IN" baseline="30000" dirty="0" smtClean="0"/>
              <a:t>a</a:t>
            </a:r>
            <a:r>
              <a:rPr lang="en-IN" dirty="0" smtClean="0"/>
              <a:t> is a subset of E, SRSWOR for a = 20%, 40%, 60%, 80% , l = 1 (1) 10 each.</a:t>
            </a:r>
          </a:p>
          <a:p>
            <a:pPr marL="514350" indent="-514350">
              <a:buFont typeface="+mj-lt"/>
              <a:buAutoNum type="arabicPeriod"/>
            </a:pPr>
            <a:r>
              <a:rPr lang="en-IN" dirty="0" smtClean="0"/>
              <a:t>For, each E</a:t>
            </a:r>
            <a:r>
              <a:rPr lang="en-IN" baseline="-25000" dirty="0" smtClean="0"/>
              <a:t>l</a:t>
            </a:r>
            <a:r>
              <a:rPr lang="en-IN" baseline="30000" dirty="0" smtClean="0"/>
              <a:t>a</a:t>
            </a:r>
            <a:r>
              <a:rPr lang="en-IN" dirty="0" smtClean="0"/>
              <a:t>, generate chain { E</a:t>
            </a:r>
            <a:r>
              <a:rPr lang="en-IN" baseline="-25000" dirty="0" smtClean="0"/>
              <a:t>l</a:t>
            </a:r>
            <a:r>
              <a:rPr lang="en-IN" baseline="30000" dirty="0" smtClean="0"/>
              <a:t>a</a:t>
            </a:r>
            <a:r>
              <a:rPr lang="en-IN" dirty="0" smtClean="0"/>
              <a:t> (0), E</a:t>
            </a:r>
            <a:r>
              <a:rPr lang="en-IN" baseline="-25000" dirty="0" smtClean="0"/>
              <a:t>l</a:t>
            </a:r>
            <a:r>
              <a:rPr lang="en-IN" baseline="30000" dirty="0" smtClean="0"/>
              <a:t>a</a:t>
            </a:r>
            <a:r>
              <a:rPr lang="en-IN" dirty="0" smtClean="0"/>
              <a:t> (1), E</a:t>
            </a:r>
            <a:r>
              <a:rPr lang="en-IN" baseline="-25000" dirty="0" smtClean="0"/>
              <a:t>l</a:t>
            </a:r>
            <a:r>
              <a:rPr lang="en-IN" baseline="30000" dirty="0" smtClean="0"/>
              <a:t>a</a:t>
            </a:r>
            <a:r>
              <a:rPr lang="en-IN" dirty="0" smtClean="0"/>
              <a:t> (2), …, </a:t>
            </a:r>
            <a:r>
              <a:rPr lang="en-IN" dirty="0" err="1" smtClean="0"/>
              <a:t>E</a:t>
            </a:r>
            <a:r>
              <a:rPr lang="en-IN" baseline="-25000" dirty="0" err="1" smtClean="0"/>
              <a:t>l</a:t>
            </a:r>
            <a:r>
              <a:rPr lang="en-IN" baseline="30000" dirty="0" err="1" smtClean="0"/>
              <a:t>a</a:t>
            </a:r>
            <a:r>
              <a:rPr lang="en-IN" dirty="0" smtClean="0"/>
              <a:t> </a:t>
            </a:r>
            <a:r>
              <a:rPr lang="en-IN" dirty="0" smtClean="0"/>
              <a:t>(</a:t>
            </a:r>
            <a:r>
              <a:rPr lang="en-IN" sz="2400" dirty="0" smtClean="0"/>
              <a:t>4</a:t>
            </a:r>
            <a:r>
              <a:rPr lang="en-IN" dirty="0" smtClean="0"/>
              <a:t>)=</a:t>
            </a:r>
            <a:r>
              <a:rPr lang="en-IN" dirty="0" err="1" smtClean="0"/>
              <a:t>Ê</a:t>
            </a:r>
            <a:r>
              <a:rPr lang="en-IN" baseline="-25000" dirty="0" err="1" smtClean="0"/>
              <a:t>l</a:t>
            </a:r>
            <a:r>
              <a:rPr lang="en-IN" baseline="30000" dirty="0" err="1" smtClean="0"/>
              <a:t>a</a:t>
            </a:r>
            <a:r>
              <a:rPr lang="en-IN" dirty="0" smtClean="0"/>
              <a:t> },  with </a:t>
            </a:r>
            <a:r>
              <a:rPr lang="en-IN" dirty="0" err="1" smtClean="0"/>
              <a:t>p</a:t>
            </a:r>
            <a:r>
              <a:rPr lang="en-IN" baseline="-25000" dirty="0" err="1" smtClean="0"/>
              <a:t>ij</a:t>
            </a:r>
            <a:r>
              <a:rPr lang="en-IN" dirty="0" smtClean="0"/>
              <a:t>=P(</a:t>
            </a:r>
            <a:r>
              <a:rPr lang="en-IN" dirty="0" err="1" smtClean="0"/>
              <a:t>d</a:t>
            </a:r>
            <a:r>
              <a:rPr lang="en-IN" baseline="-25000" dirty="0" err="1" smtClean="0"/>
              <a:t>ij</a:t>
            </a:r>
            <a:r>
              <a:rPr lang="en-IN" dirty="0" smtClean="0"/>
              <a:t>) rule.  If we are at E</a:t>
            </a:r>
            <a:r>
              <a:rPr lang="en-IN" baseline="-25000" dirty="0" smtClean="0"/>
              <a:t>l</a:t>
            </a:r>
            <a:r>
              <a:rPr lang="en-IN" baseline="30000" dirty="0" smtClean="0"/>
              <a:t>a</a:t>
            </a:r>
            <a:r>
              <a:rPr lang="en-IN" dirty="0" smtClean="0"/>
              <a:t> (k), for each pair (</a:t>
            </a:r>
            <a:r>
              <a:rPr lang="en-IN" dirty="0" err="1" smtClean="0"/>
              <a:t>i,j</a:t>
            </a:r>
            <a:r>
              <a:rPr lang="en-IN" dirty="0" smtClean="0"/>
              <a:t>), we connect them with probability p</a:t>
            </a:r>
            <a:r>
              <a:rPr lang="en-IN" baseline="-25000" dirty="0" smtClean="0"/>
              <a:t>ij </a:t>
            </a:r>
            <a:r>
              <a:rPr lang="en-IN" dirty="0" smtClean="0"/>
              <a:t> to get E</a:t>
            </a:r>
            <a:r>
              <a:rPr lang="en-IN" baseline="-25000" dirty="0" smtClean="0"/>
              <a:t>l</a:t>
            </a:r>
            <a:r>
              <a:rPr lang="en-IN" baseline="30000" dirty="0" smtClean="0"/>
              <a:t>a</a:t>
            </a:r>
            <a:r>
              <a:rPr lang="en-IN" dirty="0" smtClean="0"/>
              <a:t> (k+1), </a:t>
            </a:r>
          </a:p>
          <a:p>
            <a:pPr>
              <a:buNone/>
            </a:pPr>
            <a:endParaRPr lang="en-IN"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571480"/>
            <a:ext cx="8229600" cy="1143000"/>
          </a:xfrm>
        </p:spPr>
        <p:txBody>
          <a:bodyPr>
            <a:noAutofit/>
          </a:bodyPr>
          <a:lstStyle/>
          <a:p>
            <a:r>
              <a:rPr lang="en-US" sz="3600" dirty="0" smtClean="0">
                <a:solidFill>
                  <a:srgbClr val="002060"/>
                </a:solidFill>
              </a:rPr>
              <a:t>Distance Formulation and Simulation(</a:t>
            </a:r>
            <a:r>
              <a:rPr lang="en-US" sz="3600" dirty="0" err="1" smtClean="0">
                <a:solidFill>
                  <a:srgbClr val="002060"/>
                </a:solidFill>
              </a:rPr>
              <a:t>contd</a:t>
            </a:r>
            <a:r>
              <a:rPr lang="en-US" sz="3600" dirty="0" smtClean="0">
                <a:solidFill>
                  <a:srgbClr val="002060"/>
                </a:solidFill>
              </a:rPr>
              <a:t>)</a:t>
            </a:r>
            <a:endParaRPr lang="en-IN" sz="3600" dirty="0">
              <a:solidFill>
                <a:srgbClr val="002060"/>
              </a:solidFill>
            </a:endParaRPr>
          </a:p>
        </p:txBody>
      </p:sp>
      <p:sp>
        <p:nvSpPr>
          <p:cNvPr id="3" name="Content Placeholder 2"/>
          <p:cNvSpPr>
            <a:spLocks noGrp="1"/>
          </p:cNvSpPr>
          <p:nvPr>
            <p:ph idx="1"/>
          </p:nvPr>
        </p:nvSpPr>
        <p:spPr/>
        <p:txBody>
          <a:bodyPr>
            <a:normAutofit/>
          </a:bodyPr>
          <a:lstStyle/>
          <a:p>
            <a:pPr marL="514350" indent="-514350">
              <a:buFont typeface="+mj-lt"/>
              <a:buAutoNum type="arabicPeriod" startAt="3"/>
            </a:pPr>
            <a:r>
              <a:rPr lang="en-IN" dirty="0" smtClean="0"/>
              <a:t>Repeat (2) 200 times to create {</a:t>
            </a:r>
            <a:r>
              <a:rPr lang="en-IN" dirty="0" err="1" smtClean="0"/>
              <a:t>Ê</a:t>
            </a:r>
            <a:r>
              <a:rPr lang="en-IN" baseline="-25000" dirty="0" err="1" smtClean="0"/>
              <a:t>l</a:t>
            </a:r>
            <a:r>
              <a:rPr lang="en-IN" baseline="30000" dirty="0" err="1" smtClean="0"/>
              <a:t>a</a:t>
            </a:r>
            <a:r>
              <a:rPr lang="en-IN" dirty="0" smtClean="0"/>
              <a:t> (1), . . . , </a:t>
            </a:r>
            <a:r>
              <a:rPr lang="en-IN" dirty="0" err="1" smtClean="0"/>
              <a:t>Ê</a:t>
            </a:r>
            <a:r>
              <a:rPr lang="en-IN" baseline="-25000" dirty="0" err="1" smtClean="0"/>
              <a:t>l</a:t>
            </a:r>
            <a:r>
              <a:rPr lang="en-IN" baseline="30000" dirty="0" err="1" smtClean="0"/>
              <a:t>a</a:t>
            </a:r>
            <a:r>
              <a:rPr lang="en-IN" dirty="0" smtClean="0"/>
              <a:t> (200)} which are </a:t>
            </a:r>
            <a:r>
              <a:rPr lang="en-IN" dirty="0" err="1" smtClean="0"/>
              <a:t>iid</a:t>
            </a:r>
            <a:r>
              <a:rPr lang="en-IN" dirty="0" smtClean="0"/>
              <a:t> copies.</a:t>
            </a:r>
          </a:p>
          <a:p>
            <a:pPr marL="514350" indent="-514350">
              <a:buFont typeface="+mj-lt"/>
              <a:buAutoNum type="arabicPeriod" startAt="3"/>
            </a:pPr>
            <a:r>
              <a:rPr lang="en-IN" dirty="0" smtClean="0"/>
              <a:t>Take average</a:t>
            </a:r>
          </a:p>
          <a:p>
            <a:pPr marL="514350" indent="-514350">
              <a:buFont typeface="+mj-lt"/>
              <a:buAutoNum type="arabicPeriod" startAt="3"/>
            </a:pPr>
            <a:endParaRPr lang="en-IN" dirty="0" smtClean="0"/>
          </a:p>
          <a:p>
            <a:pPr marL="514350" indent="-514350">
              <a:buNone/>
            </a:pPr>
            <a:r>
              <a:rPr lang="en-IN" dirty="0" smtClean="0"/>
              <a:t>     </a:t>
            </a:r>
          </a:p>
          <a:p>
            <a:pPr marL="514350" indent="-514350">
              <a:buNone/>
            </a:pPr>
            <a:r>
              <a:rPr lang="en-IN" dirty="0" smtClean="0"/>
              <a:t>      This gives an empirical estimate of ((P</a:t>
            </a:r>
            <a:r>
              <a:rPr lang="en-IN" baseline="-25000" dirty="0" smtClean="0"/>
              <a:t>ij</a:t>
            </a:r>
            <a:r>
              <a:rPr lang="en-IN" dirty="0" smtClean="0"/>
              <a:t>)), the probability matrix generating E.</a:t>
            </a:r>
          </a:p>
          <a:p>
            <a:pPr marL="514350" indent="-514350">
              <a:buFont typeface="+mj-lt"/>
              <a:buAutoNum type="arabicPeriod" startAt="5"/>
            </a:pPr>
            <a:r>
              <a:rPr lang="en-IN" dirty="0" smtClean="0"/>
              <a:t>Study statistical proximity between E and </a:t>
            </a:r>
            <a:r>
              <a:rPr lang="en-IN" baseline="-25000" dirty="0" smtClean="0"/>
              <a:t> </a:t>
            </a:r>
            <a:r>
              <a:rPr lang="en-IN" dirty="0" smtClean="0"/>
              <a:t>     for all a and for all </a:t>
            </a:r>
            <a:r>
              <a:rPr lang="en-IN" i="1" dirty="0" smtClean="0"/>
              <a:t>l</a:t>
            </a:r>
            <a:r>
              <a:rPr lang="en-IN" dirty="0" smtClean="0"/>
              <a:t>.</a:t>
            </a:r>
          </a:p>
        </p:txBody>
      </p:sp>
      <p:pic>
        <p:nvPicPr>
          <p:cNvPr id="2050" name="Picture 2"/>
          <p:cNvPicPr>
            <a:picLocks noChangeAspect="1" noChangeArrowheads="1"/>
          </p:cNvPicPr>
          <p:nvPr/>
        </p:nvPicPr>
        <p:blipFill>
          <a:blip r:embed="rId2"/>
          <a:srcRect/>
          <a:stretch>
            <a:fillRect/>
          </a:stretch>
        </p:blipFill>
        <p:spPr bwMode="auto">
          <a:xfrm>
            <a:off x="3214678" y="3143248"/>
            <a:ext cx="2512367" cy="904878"/>
          </a:xfrm>
          <a:prstGeom prst="rect">
            <a:avLst/>
          </a:prstGeom>
          <a:noFill/>
          <a:ln w="9525">
            <a:noFill/>
            <a:miter lim="800000"/>
            <a:headEnd/>
            <a:tailEnd/>
          </a:ln>
          <a:effectLst/>
        </p:spPr>
      </p:pic>
      <p:pic>
        <p:nvPicPr>
          <p:cNvPr id="7" name="Picture 3"/>
          <p:cNvPicPr>
            <a:picLocks noChangeAspect="1" noChangeArrowheads="1"/>
          </p:cNvPicPr>
          <p:nvPr/>
        </p:nvPicPr>
        <p:blipFill>
          <a:blip r:embed="rId3"/>
          <a:srcRect/>
          <a:stretch>
            <a:fillRect/>
          </a:stretch>
        </p:blipFill>
        <p:spPr bwMode="auto">
          <a:xfrm>
            <a:off x="6929454" y="5072074"/>
            <a:ext cx="506780" cy="49326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ntwrk_1.png"/>
          <p:cNvPicPr>
            <a:picLocks noGrp="1" noChangeAspect="1"/>
          </p:cNvPicPr>
          <p:nvPr>
            <p:ph idx="1"/>
          </p:nvPr>
        </p:nvPicPr>
        <p:blipFill>
          <a:blip r:embed="rId2"/>
          <a:stretch>
            <a:fillRect/>
          </a:stretch>
        </p:blipFill>
        <p:spPr>
          <a:xfrm>
            <a:off x="1714480" y="1428736"/>
            <a:ext cx="5954758" cy="4929222"/>
          </a:xfrm>
          <a:prstGeom prst="rect">
            <a:avLst/>
          </a:prstGeom>
          <a:ln>
            <a:noFill/>
          </a:ln>
          <a:effectLst>
            <a:outerShdw blurRad="292100" dist="139700" dir="2700000" algn="tl" rotWithShape="0">
              <a:srgbClr val="333333">
                <a:alpha val="65000"/>
              </a:srgbClr>
            </a:outerShdw>
          </a:effectLst>
        </p:spPr>
      </p:pic>
      <p:pic>
        <p:nvPicPr>
          <p:cNvPr id="5" name="Picture 4" descr="ntwrk_3.png"/>
          <p:cNvPicPr>
            <a:picLocks noChangeAspect="1"/>
          </p:cNvPicPr>
          <p:nvPr/>
        </p:nvPicPr>
        <p:blipFill>
          <a:blip r:embed="rId3"/>
          <a:stretch>
            <a:fillRect/>
          </a:stretch>
        </p:blipFill>
        <p:spPr>
          <a:xfrm>
            <a:off x="1714480" y="1428735"/>
            <a:ext cx="5929354" cy="4966535"/>
          </a:xfrm>
          <a:prstGeom prst="rect">
            <a:avLst/>
          </a:prstGeom>
          <a:ln>
            <a:noFill/>
          </a:ln>
          <a:effectLst>
            <a:outerShdw blurRad="292100" dist="139700" dir="2700000" algn="tl" rotWithShape="0">
              <a:srgbClr val="333333">
                <a:alpha val="65000"/>
              </a:srgbClr>
            </a:outerShdw>
          </a:effectLst>
        </p:spPr>
      </p:pic>
      <p:pic>
        <p:nvPicPr>
          <p:cNvPr id="6" name="Picture 5" descr="ntwrk_2.png"/>
          <p:cNvPicPr>
            <a:picLocks noChangeAspect="1"/>
          </p:cNvPicPr>
          <p:nvPr/>
        </p:nvPicPr>
        <p:blipFill>
          <a:blip r:embed="rId4"/>
          <a:stretch>
            <a:fillRect/>
          </a:stretch>
        </p:blipFill>
        <p:spPr>
          <a:xfrm>
            <a:off x="1714480" y="1428736"/>
            <a:ext cx="5929353" cy="4929222"/>
          </a:xfrm>
          <a:prstGeom prst="rect">
            <a:avLst/>
          </a:prstGeom>
          <a:ln>
            <a:noFill/>
          </a:ln>
          <a:effectLst>
            <a:outerShdw blurRad="292100" dist="139700" dir="2700000" algn="tl" rotWithShape="0">
              <a:srgbClr val="333333">
                <a:alpha val="65000"/>
              </a:srgbClr>
            </a:outerShdw>
          </a:effectLst>
        </p:spPr>
      </p:pic>
      <p:pic>
        <p:nvPicPr>
          <p:cNvPr id="8" name="Picture 7" descr="ntwrk_5.png"/>
          <p:cNvPicPr>
            <a:picLocks noChangeAspect="1"/>
          </p:cNvPicPr>
          <p:nvPr/>
        </p:nvPicPr>
        <p:blipFill>
          <a:blip r:embed="rId5"/>
          <a:stretch>
            <a:fillRect/>
          </a:stretch>
        </p:blipFill>
        <p:spPr>
          <a:xfrm>
            <a:off x="1714480" y="1428737"/>
            <a:ext cx="5929354" cy="4929221"/>
          </a:xfrm>
          <a:prstGeom prst="rect">
            <a:avLst/>
          </a:prstGeom>
        </p:spPr>
      </p:pic>
      <p:sp>
        <p:nvSpPr>
          <p:cNvPr id="2" name="Title 1"/>
          <p:cNvSpPr>
            <a:spLocks noGrp="1"/>
          </p:cNvSpPr>
          <p:nvPr>
            <p:ph type="title"/>
          </p:nvPr>
        </p:nvSpPr>
        <p:spPr/>
        <p:txBody>
          <a:bodyPr/>
          <a:lstStyle/>
          <a:p>
            <a:endParaRPr lang="en-IN"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ssolv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ssolve">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Objective</a:t>
            </a:r>
            <a:endParaRPr lang="en-IN" dirty="0">
              <a:solidFill>
                <a:srgbClr val="002060"/>
              </a:solidFill>
            </a:endParaRPr>
          </a:p>
        </p:txBody>
      </p:sp>
      <p:sp>
        <p:nvSpPr>
          <p:cNvPr id="3" name="Content Placeholder 2"/>
          <p:cNvSpPr>
            <a:spLocks noGrp="1"/>
          </p:cNvSpPr>
          <p:nvPr>
            <p:ph idx="1"/>
          </p:nvPr>
        </p:nvSpPr>
        <p:spPr/>
        <p:txBody>
          <a:bodyPr>
            <a:normAutofit/>
          </a:bodyPr>
          <a:lstStyle/>
          <a:p>
            <a:r>
              <a:rPr lang="en-IN" dirty="0" smtClean="0"/>
              <a:t>A person's </a:t>
            </a:r>
            <a:r>
              <a:rPr lang="en-IN" dirty="0"/>
              <a:t>social behaviour </a:t>
            </a:r>
            <a:r>
              <a:rPr lang="en-IN" dirty="0" smtClean="0"/>
              <a:t>influences </a:t>
            </a:r>
            <a:r>
              <a:rPr lang="en-IN" dirty="0"/>
              <a:t>living style and decisions in life</a:t>
            </a:r>
            <a:r>
              <a:rPr lang="en-IN" dirty="0" smtClean="0"/>
              <a:t>.</a:t>
            </a:r>
          </a:p>
          <a:p>
            <a:r>
              <a:rPr lang="en-IN" dirty="0" smtClean="0"/>
              <a:t>To find : social </a:t>
            </a:r>
            <a:r>
              <a:rPr lang="en-IN" dirty="0"/>
              <a:t>behaviour can determine a person's loan repaying </a:t>
            </a:r>
            <a:r>
              <a:rPr lang="en-IN" dirty="0" smtClean="0"/>
              <a:t>capability? </a:t>
            </a:r>
          </a:p>
          <a:p>
            <a:r>
              <a:rPr lang="en-IN" dirty="0" smtClean="0"/>
              <a:t>need a way to interpret the social behaviour of a person from visible (network and background) traits?</a:t>
            </a:r>
            <a:endParaRPr lang="en-IN"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ntwrk_add_3_2.png"/>
          <p:cNvPicPr>
            <a:picLocks noChangeAspect="1"/>
          </p:cNvPicPr>
          <p:nvPr/>
        </p:nvPicPr>
        <p:blipFill>
          <a:blip r:embed="rId2"/>
          <a:stretch>
            <a:fillRect/>
          </a:stretch>
        </p:blipFill>
        <p:spPr>
          <a:xfrm>
            <a:off x="785786" y="4286256"/>
            <a:ext cx="2571767" cy="2154160"/>
          </a:xfrm>
          <a:prstGeom prst="rect">
            <a:avLst/>
          </a:prstGeom>
        </p:spPr>
      </p:pic>
      <p:pic>
        <p:nvPicPr>
          <p:cNvPr id="13" name="Picture 12" descr="ntwrk_add_1_2.png"/>
          <p:cNvPicPr>
            <a:picLocks noChangeAspect="1"/>
          </p:cNvPicPr>
          <p:nvPr/>
        </p:nvPicPr>
        <p:blipFill>
          <a:blip r:embed="rId2"/>
          <a:stretch>
            <a:fillRect/>
          </a:stretch>
        </p:blipFill>
        <p:spPr>
          <a:xfrm>
            <a:off x="720926" y="714356"/>
            <a:ext cx="2558611" cy="2143140"/>
          </a:xfrm>
          <a:prstGeom prst="rect">
            <a:avLst/>
          </a:prstGeom>
        </p:spPr>
      </p:pic>
      <p:pic>
        <p:nvPicPr>
          <p:cNvPr id="14" name="Picture 13" descr="ntwrk_1add_2_2.png"/>
          <p:cNvPicPr>
            <a:picLocks noChangeAspect="1"/>
          </p:cNvPicPr>
          <p:nvPr/>
        </p:nvPicPr>
        <p:blipFill>
          <a:blip r:embed="rId2"/>
          <a:stretch>
            <a:fillRect/>
          </a:stretch>
        </p:blipFill>
        <p:spPr>
          <a:xfrm>
            <a:off x="5715008" y="714356"/>
            <a:ext cx="2571768" cy="2154160"/>
          </a:xfrm>
          <a:prstGeom prst="rect">
            <a:avLst/>
          </a:prstGeom>
        </p:spPr>
      </p:pic>
      <p:pic>
        <p:nvPicPr>
          <p:cNvPr id="16" name="Picture 15" descr="ntwrk_add_4_2.png"/>
          <p:cNvPicPr>
            <a:picLocks noChangeAspect="1"/>
          </p:cNvPicPr>
          <p:nvPr/>
        </p:nvPicPr>
        <p:blipFill>
          <a:blip r:embed="rId2"/>
          <a:stretch>
            <a:fillRect/>
          </a:stretch>
        </p:blipFill>
        <p:spPr>
          <a:xfrm>
            <a:off x="5786446" y="4321975"/>
            <a:ext cx="2473324" cy="2071701"/>
          </a:xfrm>
          <a:prstGeom prst="rect">
            <a:avLst/>
          </a:prstGeom>
        </p:spPr>
      </p:pic>
      <p:pic>
        <p:nvPicPr>
          <p:cNvPr id="5" name="Picture 4" descr="ntwrk_1add_2_1.png"/>
          <p:cNvPicPr>
            <a:picLocks noChangeAspect="1"/>
          </p:cNvPicPr>
          <p:nvPr/>
        </p:nvPicPr>
        <p:blipFill>
          <a:blip r:embed="rId3"/>
          <a:stretch>
            <a:fillRect/>
          </a:stretch>
        </p:blipFill>
        <p:spPr>
          <a:xfrm>
            <a:off x="3400197" y="2857496"/>
            <a:ext cx="2473324" cy="2071702"/>
          </a:xfrm>
          <a:prstGeom prst="rect">
            <a:avLst/>
          </a:prstGeom>
        </p:spPr>
      </p:pic>
      <p:pic>
        <p:nvPicPr>
          <p:cNvPr id="4" name="Content Placeholder 3" descr="ntwrk_add_1_1.png"/>
          <p:cNvPicPr>
            <a:picLocks noGrp="1" noChangeAspect="1"/>
          </p:cNvPicPr>
          <p:nvPr>
            <p:ph idx="1"/>
          </p:nvPr>
        </p:nvPicPr>
        <p:blipFill>
          <a:blip r:embed="rId3"/>
          <a:stretch>
            <a:fillRect/>
          </a:stretch>
        </p:blipFill>
        <p:spPr>
          <a:xfrm>
            <a:off x="3357554" y="2857496"/>
            <a:ext cx="2548750" cy="2134879"/>
          </a:xfrm>
        </p:spPr>
      </p:pic>
      <p:pic>
        <p:nvPicPr>
          <p:cNvPr id="11" name="Picture 10" descr="ntwrk_add_3_1.png"/>
          <p:cNvPicPr>
            <a:picLocks noChangeAspect="1"/>
          </p:cNvPicPr>
          <p:nvPr/>
        </p:nvPicPr>
        <p:blipFill>
          <a:blip r:embed="rId3"/>
          <a:stretch>
            <a:fillRect/>
          </a:stretch>
        </p:blipFill>
        <p:spPr>
          <a:xfrm>
            <a:off x="3357554" y="2881905"/>
            <a:ext cx="2500330" cy="2094322"/>
          </a:xfrm>
          <a:prstGeom prst="rect">
            <a:avLst/>
          </a:prstGeom>
        </p:spPr>
      </p:pic>
      <p:pic>
        <p:nvPicPr>
          <p:cNvPr id="12" name="Picture 11" descr="ntwrk_add_4_1.png"/>
          <p:cNvPicPr>
            <a:picLocks noChangeAspect="1"/>
          </p:cNvPicPr>
          <p:nvPr/>
        </p:nvPicPr>
        <p:blipFill>
          <a:blip r:embed="rId3"/>
          <a:stretch>
            <a:fillRect/>
          </a:stretch>
        </p:blipFill>
        <p:spPr>
          <a:xfrm>
            <a:off x="3364132" y="2857496"/>
            <a:ext cx="2558611" cy="2143140"/>
          </a:xfrm>
          <a:prstGeom prst="rect">
            <a:avLst/>
          </a:prstGeom>
        </p:spPr>
      </p:pic>
      <p:pic>
        <p:nvPicPr>
          <p:cNvPr id="17" name="Picture 16" descr="ntwrk_add_1_3.png"/>
          <p:cNvPicPr>
            <a:picLocks noChangeAspect="1"/>
          </p:cNvPicPr>
          <p:nvPr/>
        </p:nvPicPr>
        <p:blipFill>
          <a:blip r:embed="rId4"/>
          <a:stretch>
            <a:fillRect/>
          </a:stretch>
        </p:blipFill>
        <p:spPr>
          <a:xfrm>
            <a:off x="714348" y="714356"/>
            <a:ext cx="2571768" cy="2154159"/>
          </a:xfrm>
          <a:prstGeom prst="rect">
            <a:avLst/>
          </a:prstGeom>
        </p:spPr>
      </p:pic>
      <p:sp>
        <p:nvSpPr>
          <p:cNvPr id="2" name="Title 1"/>
          <p:cNvSpPr>
            <a:spLocks noGrp="1"/>
          </p:cNvSpPr>
          <p:nvPr>
            <p:ph type="title"/>
          </p:nvPr>
        </p:nvSpPr>
        <p:spPr/>
        <p:txBody>
          <a:bodyPr/>
          <a:lstStyle/>
          <a:p>
            <a:endParaRPr lang="en-IN"/>
          </a:p>
        </p:txBody>
      </p:sp>
      <p:pic>
        <p:nvPicPr>
          <p:cNvPr id="18" name="Picture 17" descr="ntwrk_1add_2_3.png"/>
          <p:cNvPicPr>
            <a:picLocks noChangeAspect="1"/>
          </p:cNvPicPr>
          <p:nvPr/>
        </p:nvPicPr>
        <p:blipFill>
          <a:blip r:embed="rId5"/>
          <a:stretch>
            <a:fillRect/>
          </a:stretch>
        </p:blipFill>
        <p:spPr>
          <a:xfrm>
            <a:off x="5715008" y="714356"/>
            <a:ext cx="2571768" cy="2154159"/>
          </a:xfrm>
          <a:prstGeom prst="rect">
            <a:avLst/>
          </a:prstGeom>
        </p:spPr>
      </p:pic>
      <p:pic>
        <p:nvPicPr>
          <p:cNvPr id="19" name="Picture 18" descr="ntwrk_add_3_3.png"/>
          <p:cNvPicPr>
            <a:picLocks noChangeAspect="1"/>
          </p:cNvPicPr>
          <p:nvPr/>
        </p:nvPicPr>
        <p:blipFill>
          <a:blip r:embed="rId6"/>
          <a:stretch>
            <a:fillRect/>
          </a:stretch>
        </p:blipFill>
        <p:spPr>
          <a:xfrm>
            <a:off x="785786" y="4292925"/>
            <a:ext cx="2571768" cy="2140822"/>
          </a:xfrm>
          <a:prstGeom prst="rect">
            <a:avLst/>
          </a:prstGeom>
        </p:spPr>
      </p:pic>
      <p:pic>
        <p:nvPicPr>
          <p:cNvPr id="20" name="Picture 19" descr="ntwrk_add_4_3.png"/>
          <p:cNvPicPr>
            <a:picLocks noChangeAspect="1"/>
          </p:cNvPicPr>
          <p:nvPr/>
        </p:nvPicPr>
        <p:blipFill>
          <a:blip r:embed="rId7"/>
          <a:stretch>
            <a:fillRect/>
          </a:stretch>
        </p:blipFill>
        <p:spPr>
          <a:xfrm>
            <a:off x="5786447" y="4357694"/>
            <a:ext cx="2428892" cy="2000264"/>
          </a:xfrm>
          <a:prstGeom prst="rect">
            <a:avLst/>
          </a:prstGeom>
        </p:spPr>
      </p:pic>
      <p:pic>
        <p:nvPicPr>
          <p:cNvPr id="21" name="Picture 20" descr="ntwrk_penultimatefinal.png"/>
          <p:cNvPicPr>
            <a:picLocks noChangeAspect="1"/>
          </p:cNvPicPr>
          <p:nvPr/>
        </p:nvPicPr>
        <p:blipFill>
          <a:blip r:embed="rId8"/>
          <a:stretch>
            <a:fillRect/>
          </a:stretch>
        </p:blipFill>
        <p:spPr>
          <a:xfrm>
            <a:off x="1357290" y="785794"/>
            <a:ext cx="6537677" cy="5500726"/>
          </a:xfrm>
          <a:prstGeom prst="rect">
            <a:avLst/>
          </a:prstGeom>
        </p:spPr>
      </p:pic>
      <p:pic>
        <p:nvPicPr>
          <p:cNvPr id="22" name="Picture 21" descr="ntwrk_prefinal.png"/>
          <p:cNvPicPr>
            <a:picLocks noChangeAspect="1"/>
          </p:cNvPicPr>
          <p:nvPr/>
        </p:nvPicPr>
        <p:blipFill>
          <a:blip r:embed="rId9"/>
          <a:stretch>
            <a:fillRect/>
          </a:stretch>
        </p:blipFill>
        <p:spPr>
          <a:xfrm>
            <a:off x="1324167" y="785794"/>
            <a:ext cx="6567103" cy="550072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0" presetClass="path" presetSubtype="0" accel="50000" decel="50000" fill="hold" nodeType="clickEffect">
                                  <p:stCondLst>
                                    <p:cond delay="0"/>
                                  </p:stCondLst>
                                  <p:childTnLst>
                                    <p:animMotion origin="layout" path="M -5.27778E-6 1.11111E-6 L -0.29133 -0.31505 " pathEditMode="relative" ptsTypes="AA">
                                      <p:cBhvr>
                                        <p:cTn id="12" dur="500" fill="hold"/>
                                        <p:tgtEl>
                                          <p:spTgt spid="4"/>
                                        </p:tgtEl>
                                        <p:attrNameLst>
                                          <p:attrName>ppt_x</p:attrName>
                                          <p:attrName>ppt_y</p:attrName>
                                        </p:attrNameLst>
                                      </p:cBhvr>
                                    </p:animMotion>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0" presetClass="path" presetSubtype="0" accel="50000" decel="50000" fill="hold" nodeType="clickEffect">
                                  <p:stCondLst>
                                    <p:cond delay="0"/>
                                  </p:stCondLst>
                                  <p:childTnLst>
                                    <p:animMotion origin="layout" path="M -4.44444E-6 1.48148E-6 L 0.2599 -0.30463 " pathEditMode="relative" ptsTypes="AA">
                                      <p:cBhvr>
                                        <p:cTn id="20" dur="500" fill="hold"/>
                                        <p:tgtEl>
                                          <p:spTgt spid="5"/>
                                        </p:tgtEl>
                                        <p:attrNameLst>
                                          <p:attrName>ppt_x</p:attrName>
                                          <p:attrName>ppt_y</p:attrName>
                                        </p:attrNameLst>
                                      </p:cBhvr>
                                    </p:animMotion>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0" presetClass="path" presetSubtype="0" accel="50000" decel="50000" fill="hold" nodeType="clickEffect">
                                  <p:stCondLst>
                                    <p:cond delay="0"/>
                                  </p:stCondLst>
                                  <p:childTnLst>
                                    <p:animMotion origin="layout" path="M -3.05556E-6 -6.2963E-6 L -0.2835 0.20995 " pathEditMode="relative" ptsTypes="AA">
                                      <p:cBhvr>
                                        <p:cTn id="28" dur="500" fill="hold"/>
                                        <p:tgtEl>
                                          <p:spTgt spid="11"/>
                                        </p:tgtEl>
                                        <p:attrNameLst>
                                          <p:attrName>ppt_x</p:attrName>
                                          <p:attrName>ppt_y</p:attrName>
                                        </p:attrNameLst>
                                      </p:cBhvr>
                                    </p:animMotion>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0" presetClass="path" presetSubtype="0" accel="50000" decel="50000" fill="hold" nodeType="clickEffect">
                                  <p:stCondLst>
                                    <p:cond delay="0"/>
                                  </p:stCondLst>
                                  <p:childTnLst>
                                    <p:animMotion origin="layout" path="M -2.5E-6 0.00069 L 0.2599 0.2 " pathEditMode="relative" ptsTypes="AA">
                                      <p:cBhvr>
                                        <p:cTn id="36" dur="500" fill="hold"/>
                                        <p:tgtEl>
                                          <p:spTgt spid="12"/>
                                        </p:tgtEl>
                                        <p:attrNameLst>
                                          <p:attrName>ppt_x</p:attrName>
                                          <p:attrName>ppt_y</p:attrName>
                                        </p:attrNameLst>
                                      </p:cBhvr>
                                    </p:animMotion>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nodeType="click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dissolve">
                                      <p:cBhvr>
                                        <p:cTn id="41" dur="500"/>
                                        <p:tgtEl>
                                          <p:spTgt spid="13"/>
                                        </p:tgtEl>
                                      </p:cBhvr>
                                    </p:animEffect>
                                  </p:childTnLst>
                                </p:cTn>
                              </p:par>
                              <p:par>
                                <p:cTn id="42" presetID="9" presetClass="entr" presetSubtype="0" fill="hold" nodeType="with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dissolve">
                                      <p:cBhvr>
                                        <p:cTn id="44" dur="500"/>
                                        <p:tgtEl>
                                          <p:spTgt spid="14"/>
                                        </p:tgtEl>
                                      </p:cBhvr>
                                    </p:animEffect>
                                  </p:childTnLst>
                                </p:cTn>
                              </p:par>
                              <p:par>
                                <p:cTn id="45" presetID="9" presetClass="entr" presetSubtype="0" fill="hold" nodeType="with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dissolve">
                                      <p:cBhvr>
                                        <p:cTn id="47" dur="500"/>
                                        <p:tgtEl>
                                          <p:spTgt spid="15"/>
                                        </p:tgtEl>
                                      </p:cBhvr>
                                    </p:animEffect>
                                  </p:childTnLst>
                                </p:cTn>
                              </p:par>
                              <p:par>
                                <p:cTn id="48" presetID="9" presetClass="entr" presetSubtype="0" fill="hold" nodeType="withEffect">
                                  <p:stCondLst>
                                    <p:cond delay="0"/>
                                  </p:stCondLst>
                                  <p:childTnLst>
                                    <p:set>
                                      <p:cBhvr>
                                        <p:cTn id="49" dur="1" fill="hold">
                                          <p:stCondLst>
                                            <p:cond delay="0"/>
                                          </p:stCondLst>
                                        </p:cTn>
                                        <p:tgtEl>
                                          <p:spTgt spid="16"/>
                                        </p:tgtEl>
                                        <p:attrNameLst>
                                          <p:attrName>style.visibility</p:attrName>
                                        </p:attrNameLst>
                                      </p:cBhvr>
                                      <p:to>
                                        <p:strVal val="visible"/>
                                      </p:to>
                                    </p:set>
                                    <p:animEffect transition="in" filter="dissolve">
                                      <p:cBhvr>
                                        <p:cTn id="50" dur="500"/>
                                        <p:tgtEl>
                                          <p:spTgt spid="16"/>
                                        </p:tgtEl>
                                      </p:cBhvr>
                                    </p:animEffect>
                                  </p:childTnLst>
                                </p:cTn>
                              </p:par>
                              <p:par>
                                <p:cTn id="51" presetID="3" presetClass="exit" presetSubtype="10" fill="hold" nodeType="withEffect">
                                  <p:stCondLst>
                                    <p:cond delay="0"/>
                                  </p:stCondLst>
                                  <p:childTnLst>
                                    <p:animEffect transition="out" filter="blinds(horizontal)">
                                      <p:cBhvr>
                                        <p:cTn id="52" dur="500"/>
                                        <p:tgtEl>
                                          <p:spTgt spid="12"/>
                                        </p:tgtEl>
                                      </p:cBhvr>
                                    </p:animEffect>
                                    <p:set>
                                      <p:cBhvr>
                                        <p:cTn id="53" dur="1" fill="hold">
                                          <p:stCondLst>
                                            <p:cond delay="499"/>
                                          </p:stCondLst>
                                        </p:cTn>
                                        <p:tgtEl>
                                          <p:spTgt spid="12"/>
                                        </p:tgtEl>
                                        <p:attrNameLst>
                                          <p:attrName>style.visibility</p:attrName>
                                        </p:attrNameLst>
                                      </p:cBhvr>
                                      <p:to>
                                        <p:strVal val="hidden"/>
                                      </p:to>
                                    </p:set>
                                  </p:childTnLst>
                                </p:cTn>
                              </p:par>
                              <p:par>
                                <p:cTn id="54" presetID="3" presetClass="exit" presetSubtype="10" fill="hold" nodeType="withEffect">
                                  <p:stCondLst>
                                    <p:cond delay="0"/>
                                  </p:stCondLst>
                                  <p:childTnLst>
                                    <p:animEffect transition="out" filter="blinds(horizontal)">
                                      <p:cBhvr>
                                        <p:cTn id="55" dur="500"/>
                                        <p:tgtEl>
                                          <p:spTgt spid="11"/>
                                        </p:tgtEl>
                                      </p:cBhvr>
                                    </p:animEffect>
                                    <p:set>
                                      <p:cBhvr>
                                        <p:cTn id="56" dur="1" fill="hold">
                                          <p:stCondLst>
                                            <p:cond delay="499"/>
                                          </p:stCondLst>
                                        </p:cTn>
                                        <p:tgtEl>
                                          <p:spTgt spid="11"/>
                                        </p:tgtEl>
                                        <p:attrNameLst>
                                          <p:attrName>style.visibility</p:attrName>
                                        </p:attrNameLst>
                                      </p:cBhvr>
                                      <p:to>
                                        <p:strVal val="hidden"/>
                                      </p:to>
                                    </p:set>
                                  </p:childTnLst>
                                </p:cTn>
                              </p:par>
                              <p:par>
                                <p:cTn id="57" presetID="3" presetClass="exit" presetSubtype="10" fill="hold" nodeType="withEffect">
                                  <p:stCondLst>
                                    <p:cond delay="0"/>
                                  </p:stCondLst>
                                  <p:childTnLst>
                                    <p:animEffect transition="out" filter="blinds(horizontal)">
                                      <p:cBhvr>
                                        <p:cTn id="58" dur="500"/>
                                        <p:tgtEl>
                                          <p:spTgt spid="5"/>
                                        </p:tgtEl>
                                      </p:cBhvr>
                                    </p:animEffect>
                                    <p:set>
                                      <p:cBhvr>
                                        <p:cTn id="59" dur="1" fill="hold">
                                          <p:stCondLst>
                                            <p:cond delay="499"/>
                                          </p:stCondLst>
                                        </p:cTn>
                                        <p:tgtEl>
                                          <p:spTgt spid="5"/>
                                        </p:tgtEl>
                                        <p:attrNameLst>
                                          <p:attrName>style.visibility</p:attrName>
                                        </p:attrNameLst>
                                      </p:cBhvr>
                                      <p:to>
                                        <p:strVal val="hidden"/>
                                      </p:to>
                                    </p:set>
                                  </p:childTnLst>
                                </p:cTn>
                              </p:par>
                              <p:par>
                                <p:cTn id="60" presetID="3" presetClass="exit" presetSubtype="10" fill="hold" nodeType="withEffect">
                                  <p:stCondLst>
                                    <p:cond delay="0"/>
                                  </p:stCondLst>
                                  <p:childTnLst>
                                    <p:animEffect transition="out" filter="blinds(horizontal)">
                                      <p:cBhvr>
                                        <p:cTn id="61" dur="500"/>
                                        <p:tgtEl>
                                          <p:spTgt spid="4"/>
                                        </p:tgtEl>
                                      </p:cBhvr>
                                    </p:animEffect>
                                    <p:set>
                                      <p:cBhvr>
                                        <p:cTn id="62" dur="1" fill="hold">
                                          <p:stCondLst>
                                            <p:cond delay="499"/>
                                          </p:stCondLst>
                                        </p:cTn>
                                        <p:tgtEl>
                                          <p:spTgt spid="4"/>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nodeType="clickEffect">
                                  <p:stCondLst>
                                    <p:cond delay="0"/>
                                  </p:stCondLst>
                                  <p:childTnLst>
                                    <p:set>
                                      <p:cBhvr>
                                        <p:cTn id="66" dur="1" fill="hold">
                                          <p:stCondLst>
                                            <p:cond delay="0"/>
                                          </p:stCondLst>
                                        </p:cTn>
                                        <p:tgtEl>
                                          <p:spTgt spid="17"/>
                                        </p:tgtEl>
                                        <p:attrNameLst>
                                          <p:attrName>style.visibility</p:attrName>
                                        </p:attrNameLst>
                                      </p:cBhvr>
                                      <p:to>
                                        <p:strVal val="visible"/>
                                      </p:to>
                                    </p:set>
                                    <p:animEffect transition="in" filter="dissolve">
                                      <p:cBhvr>
                                        <p:cTn id="67" dur="2000"/>
                                        <p:tgtEl>
                                          <p:spTgt spid="17"/>
                                        </p:tgtEl>
                                      </p:cBhvr>
                                    </p:animEffect>
                                  </p:childTnLst>
                                </p:cTn>
                              </p:par>
                              <p:par>
                                <p:cTn id="68" presetID="9" presetClass="entr" presetSubtype="0" fill="hold" nodeType="withEffect">
                                  <p:stCondLst>
                                    <p:cond delay="0"/>
                                  </p:stCondLst>
                                  <p:childTnLst>
                                    <p:set>
                                      <p:cBhvr>
                                        <p:cTn id="69" dur="1" fill="hold">
                                          <p:stCondLst>
                                            <p:cond delay="0"/>
                                          </p:stCondLst>
                                        </p:cTn>
                                        <p:tgtEl>
                                          <p:spTgt spid="18"/>
                                        </p:tgtEl>
                                        <p:attrNameLst>
                                          <p:attrName>style.visibility</p:attrName>
                                        </p:attrNameLst>
                                      </p:cBhvr>
                                      <p:to>
                                        <p:strVal val="visible"/>
                                      </p:to>
                                    </p:set>
                                    <p:animEffect transition="in" filter="dissolve">
                                      <p:cBhvr>
                                        <p:cTn id="70" dur="2000"/>
                                        <p:tgtEl>
                                          <p:spTgt spid="18"/>
                                        </p:tgtEl>
                                      </p:cBhvr>
                                    </p:animEffect>
                                  </p:childTnLst>
                                </p:cTn>
                              </p:par>
                              <p:par>
                                <p:cTn id="71" presetID="9" presetClass="entr" presetSubtype="0" fill="hold" nodeType="withEffect">
                                  <p:stCondLst>
                                    <p:cond delay="0"/>
                                  </p:stCondLst>
                                  <p:childTnLst>
                                    <p:set>
                                      <p:cBhvr>
                                        <p:cTn id="72" dur="1" fill="hold">
                                          <p:stCondLst>
                                            <p:cond delay="0"/>
                                          </p:stCondLst>
                                        </p:cTn>
                                        <p:tgtEl>
                                          <p:spTgt spid="19"/>
                                        </p:tgtEl>
                                        <p:attrNameLst>
                                          <p:attrName>style.visibility</p:attrName>
                                        </p:attrNameLst>
                                      </p:cBhvr>
                                      <p:to>
                                        <p:strVal val="visible"/>
                                      </p:to>
                                    </p:set>
                                    <p:animEffect transition="in" filter="dissolve">
                                      <p:cBhvr>
                                        <p:cTn id="73" dur="2000"/>
                                        <p:tgtEl>
                                          <p:spTgt spid="19"/>
                                        </p:tgtEl>
                                      </p:cBhvr>
                                    </p:animEffect>
                                  </p:childTnLst>
                                </p:cTn>
                              </p:par>
                              <p:par>
                                <p:cTn id="74" presetID="9" presetClass="entr" presetSubtype="0" fill="hold" nodeType="withEffect">
                                  <p:stCondLst>
                                    <p:cond delay="0"/>
                                  </p:stCondLst>
                                  <p:childTnLst>
                                    <p:set>
                                      <p:cBhvr>
                                        <p:cTn id="75" dur="1" fill="hold">
                                          <p:stCondLst>
                                            <p:cond delay="0"/>
                                          </p:stCondLst>
                                        </p:cTn>
                                        <p:tgtEl>
                                          <p:spTgt spid="20"/>
                                        </p:tgtEl>
                                        <p:attrNameLst>
                                          <p:attrName>style.visibility</p:attrName>
                                        </p:attrNameLst>
                                      </p:cBhvr>
                                      <p:to>
                                        <p:strVal val="visible"/>
                                      </p:to>
                                    </p:set>
                                    <p:animEffect transition="in" filter="dissolve">
                                      <p:cBhvr>
                                        <p:cTn id="76" dur="2000"/>
                                        <p:tgtEl>
                                          <p:spTgt spid="20"/>
                                        </p:tgtEl>
                                      </p:cBhvr>
                                    </p:animEffect>
                                  </p:childTnLst>
                                </p:cTn>
                              </p:par>
                            </p:childTnLst>
                          </p:cTn>
                        </p:par>
                        <p:par>
                          <p:cTn id="77" fill="hold">
                            <p:stCondLst>
                              <p:cond delay="2000"/>
                            </p:stCondLst>
                            <p:childTnLst>
                              <p:par>
                                <p:cTn id="78" presetID="3" presetClass="exit" presetSubtype="10" fill="hold" nodeType="afterEffect">
                                  <p:stCondLst>
                                    <p:cond delay="0"/>
                                  </p:stCondLst>
                                  <p:childTnLst>
                                    <p:animEffect transition="out" filter="blinds(horizontal)">
                                      <p:cBhvr>
                                        <p:cTn id="79" dur="500"/>
                                        <p:tgtEl>
                                          <p:spTgt spid="13"/>
                                        </p:tgtEl>
                                      </p:cBhvr>
                                    </p:animEffect>
                                    <p:set>
                                      <p:cBhvr>
                                        <p:cTn id="80" dur="1" fill="hold">
                                          <p:stCondLst>
                                            <p:cond delay="499"/>
                                          </p:stCondLst>
                                        </p:cTn>
                                        <p:tgtEl>
                                          <p:spTgt spid="13"/>
                                        </p:tgtEl>
                                        <p:attrNameLst>
                                          <p:attrName>style.visibility</p:attrName>
                                        </p:attrNameLst>
                                      </p:cBhvr>
                                      <p:to>
                                        <p:strVal val="hidden"/>
                                      </p:to>
                                    </p:set>
                                  </p:childTnLst>
                                </p:cTn>
                              </p:par>
                              <p:par>
                                <p:cTn id="81" presetID="3" presetClass="exit" presetSubtype="10" fill="hold" nodeType="withEffect">
                                  <p:stCondLst>
                                    <p:cond delay="0"/>
                                  </p:stCondLst>
                                  <p:childTnLst>
                                    <p:animEffect transition="out" filter="blinds(horizontal)">
                                      <p:cBhvr>
                                        <p:cTn id="82" dur="500"/>
                                        <p:tgtEl>
                                          <p:spTgt spid="14"/>
                                        </p:tgtEl>
                                      </p:cBhvr>
                                    </p:animEffect>
                                    <p:set>
                                      <p:cBhvr>
                                        <p:cTn id="83" dur="1" fill="hold">
                                          <p:stCondLst>
                                            <p:cond delay="499"/>
                                          </p:stCondLst>
                                        </p:cTn>
                                        <p:tgtEl>
                                          <p:spTgt spid="14"/>
                                        </p:tgtEl>
                                        <p:attrNameLst>
                                          <p:attrName>style.visibility</p:attrName>
                                        </p:attrNameLst>
                                      </p:cBhvr>
                                      <p:to>
                                        <p:strVal val="hidden"/>
                                      </p:to>
                                    </p:set>
                                  </p:childTnLst>
                                </p:cTn>
                              </p:par>
                              <p:par>
                                <p:cTn id="84" presetID="3" presetClass="exit" presetSubtype="10" fill="hold" nodeType="withEffect">
                                  <p:stCondLst>
                                    <p:cond delay="0"/>
                                  </p:stCondLst>
                                  <p:childTnLst>
                                    <p:animEffect transition="out" filter="blinds(horizontal)">
                                      <p:cBhvr>
                                        <p:cTn id="85" dur="500"/>
                                        <p:tgtEl>
                                          <p:spTgt spid="15"/>
                                        </p:tgtEl>
                                      </p:cBhvr>
                                    </p:animEffect>
                                    <p:set>
                                      <p:cBhvr>
                                        <p:cTn id="86" dur="1" fill="hold">
                                          <p:stCondLst>
                                            <p:cond delay="499"/>
                                          </p:stCondLst>
                                        </p:cTn>
                                        <p:tgtEl>
                                          <p:spTgt spid="15"/>
                                        </p:tgtEl>
                                        <p:attrNameLst>
                                          <p:attrName>style.visibility</p:attrName>
                                        </p:attrNameLst>
                                      </p:cBhvr>
                                      <p:to>
                                        <p:strVal val="hidden"/>
                                      </p:to>
                                    </p:set>
                                  </p:childTnLst>
                                </p:cTn>
                              </p:par>
                              <p:par>
                                <p:cTn id="87" presetID="3" presetClass="exit" presetSubtype="10" fill="hold" nodeType="withEffect">
                                  <p:stCondLst>
                                    <p:cond delay="0"/>
                                  </p:stCondLst>
                                  <p:childTnLst>
                                    <p:animEffect transition="out" filter="blinds(horizontal)">
                                      <p:cBhvr>
                                        <p:cTn id="88" dur="500"/>
                                        <p:tgtEl>
                                          <p:spTgt spid="16"/>
                                        </p:tgtEl>
                                      </p:cBhvr>
                                    </p:animEffect>
                                    <p:set>
                                      <p:cBhvr>
                                        <p:cTn id="89" dur="1" fill="hold">
                                          <p:stCondLst>
                                            <p:cond delay="499"/>
                                          </p:stCondLst>
                                        </p:cTn>
                                        <p:tgtEl>
                                          <p:spTgt spid="16"/>
                                        </p:tgtEl>
                                        <p:attrNameLst>
                                          <p:attrName>style.visibility</p:attrName>
                                        </p:attrNameLst>
                                      </p:cBhvr>
                                      <p:to>
                                        <p:strVal val="hidden"/>
                                      </p:to>
                                    </p:set>
                                  </p:childTnLst>
                                </p:cTn>
                              </p:par>
                            </p:childTnLst>
                          </p:cTn>
                        </p:par>
                      </p:childTnLst>
                    </p:cTn>
                  </p:par>
                  <p:par>
                    <p:cTn id="90" fill="hold">
                      <p:stCondLst>
                        <p:cond delay="indefinite"/>
                      </p:stCondLst>
                      <p:childTnLst>
                        <p:par>
                          <p:cTn id="91" fill="hold">
                            <p:stCondLst>
                              <p:cond delay="0"/>
                            </p:stCondLst>
                            <p:childTnLst>
                              <p:par>
                                <p:cTn id="92" presetID="0" presetClass="path" presetSubtype="0" accel="50000" decel="50000" fill="hold" nodeType="clickEffect">
                                  <p:stCondLst>
                                    <p:cond delay="0"/>
                                  </p:stCondLst>
                                  <p:childTnLst>
                                    <p:animMotion origin="layout" path="M -5.55556E-7 -3.7037E-6 L 0.29132 0.3044 " pathEditMode="relative" ptsTypes="AA">
                                      <p:cBhvr>
                                        <p:cTn id="93" dur="1000" fill="hold"/>
                                        <p:tgtEl>
                                          <p:spTgt spid="17"/>
                                        </p:tgtEl>
                                        <p:attrNameLst>
                                          <p:attrName>ppt_x</p:attrName>
                                          <p:attrName>ppt_y</p:attrName>
                                        </p:attrNameLst>
                                      </p:cBhvr>
                                    </p:animMotion>
                                  </p:childTnLst>
                                </p:cTn>
                              </p:par>
                            </p:childTnLst>
                          </p:cTn>
                        </p:par>
                      </p:childTnLst>
                    </p:cTn>
                  </p:par>
                  <p:par>
                    <p:cTn id="94" fill="hold">
                      <p:stCondLst>
                        <p:cond delay="indefinite"/>
                      </p:stCondLst>
                      <p:childTnLst>
                        <p:par>
                          <p:cTn id="95" fill="hold">
                            <p:stCondLst>
                              <p:cond delay="0"/>
                            </p:stCondLst>
                            <p:childTnLst>
                              <p:par>
                                <p:cTn id="96" presetID="0" presetClass="path" presetSubtype="0" accel="50000" decel="50000" fill="hold" nodeType="clickEffect">
                                  <p:stCondLst>
                                    <p:cond delay="0"/>
                                  </p:stCondLst>
                                  <p:childTnLst>
                                    <p:animMotion origin="layout" path="M 5.55556E-7 -3.7037E-6 L -0.26789 0.3044 " pathEditMode="relative" ptsTypes="AA">
                                      <p:cBhvr>
                                        <p:cTn id="97" dur="1000" fill="hold"/>
                                        <p:tgtEl>
                                          <p:spTgt spid="18"/>
                                        </p:tgtEl>
                                        <p:attrNameLst>
                                          <p:attrName>ppt_x</p:attrName>
                                          <p:attrName>ppt_y</p:attrName>
                                        </p:attrNameLst>
                                      </p:cBhvr>
                                    </p:animMotion>
                                  </p:childTnLst>
                                </p:cTn>
                              </p:par>
                            </p:childTnLst>
                          </p:cTn>
                        </p:par>
                      </p:childTnLst>
                    </p:cTn>
                  </p:par>
                  <p:par>
                    <p:cTn id="98" fill="hold">
                      <p:stCondLst>
                        <p:cond delay="indefinite"/>
                      </p:stCondLst>
                      <p:childTnLst>
                        <p:par>
                          <p:cTn id="99" fill="hold">
                            <p:stCondLst>
                              <p:cond delay="0"/>
                            </p:stCondLst>
                            <p:childTnLst>
                              <p:par>
                                <p:cTn id="100" presetID="0" presetClass="path" presetSubtype="0" accel="50000" decel="50000" fill="hold" nodeType="clickEffect">
                                  <p:stCondLst>
                                    <p:cond delay="0"/>
                                  </p:stCondLst>
                                  <p:childTnLst>
                                    <p:animMotion origin="layout" path="M -5.55556E-7 -3.7037E-7 L 0.28351 -0.20995 " pathEditMode="relative" ptsTypes="AA">
                                      <p:cBhvr>
                                        <p:cTn id="101" dur="1000" fill="hold"/>
                                        <p:tgtEl>
                                          <p:spTgt spid="19"/>
                                        </p:tgtEl>
                                        <p:attrNameLst>
                                          <p:attrName>ppt_x</p:attrName>
                                          <p:attrName>ppt_y</p:attrName>
                                        </p:attrNameLst>
                                      </p:cBhvr>
                                    </p:animMotion>
                                  </p:childTnLst>
                                </p:cTn>
                              </p:par>
                            </p:childTnLst>
                          </p:cTn>
                        </p:par>
                      </p:childTnLst>
                    </p:cTn>
                  </p:par>
                  <p:par>
                    <p:cTn id="102" fill="hold">
                      <p:stCondLst>
                        <p:cond delay="indefinite"/>
                      </p:stCondLst>
                      <p:childTnLst>
                        <p:par>
                          <p:cTn id="103" fill="hold">
                            <p:stCondLst>
                              <p:cond delay="0"/>
                            </p:stCondLst>
                            <p:childTnLst>
                              <p:par>
                                <p:cTn id="104" presetID="0" presetClass="path" presetSubtype="0" accel="50000" decel="50000" fill="hold" nodeType="clickEffect">
                                  <p:stCondLst>
                                    <p:cond delay="0"/>
                                  </p:stCondLst>
                                  <p:childTnLst>
                                    <p:animMotion origin="layout" path="M 4.72222E-6 -4.81481E-6 L -0.26771 -0.20995 " pathEditMode="relative" ptsTypes="AA">
                                      <p:cBhvr>
                                        <p:cTn id="105" dur="1000" fill="hold"/>
                                        <p:tgtEl>
                                          <p:spTgt spid="20"/>
                                        </p:tgtEl>
                                        <p:attrNameLst>
                                          <p:attrName>ppt_x</p:attrName>
                                          <p:attrName>ppt_y</p:attrName>
                                        </p:attrNameLst>
                                      </p:cBhvr>
                                    </p:animMotion>
                                  </p:childTnLst>
                                </p:cTn>
                              </p:par>
                            </p:childTnLst>
                          </p:cTn>
                        </p:par>
                      </p:childTnLst>
                    </p:cTn>
                  </p:par>
                  <p:par>
                    <p:cTn id="106" fill="hold">
                      <p:stCondLst>
                        <p:cond delay="indefinite"/>
                      </p:stCondLst>
                      <p:childTnLst>
                        <p:par>
                          <p:cTn id="107" fill="hold">
                            <p:stCondLst>
                              <p:cond delay="0"/>
                            </p:stCondLst>
                            <p:childTnLst>
                              <p:par>
                                <p:cTn id="108" presetID="53" presetClass="entr" presetSubtype="0" fill="hold" nodeType="clickEffect">
                                  <p:stCondLst>
                                    <p:cond delay="0"/>
                                  </p:stCondLst>
                                  <p:childTnLst>
                                    <p:set>
                                      <p:cBhvr>
                                        <p:cTn id="109" dur="1" fill="hold">
                                          <p:stCondLst>
                                            <p:cond delay="0"/>
                                          </p:stCondLst>
                                        </p:cTn>
                                        <p:tgtEl>
                                          <p:spTgt spid="21"/>
                                        </p:tgtEl>
                                        <p:attrNameLst>
                                          <p:attrName>style.visibility</p:attrName>
                                        </p:attrNameLst>
                                      </p:cBhvr>
                                      <p:to>
                                        <p:strVal val="visible"/>
                                      </p:to>
                                    </p:set>
                                    <p:anim calcmode="lin" valueType="num">
                                      <p:cBhvr>
                                        <p:cTn id="110" dur="1000" fill="hold"/>
                                        <p:tgtEl>
                                          <p:spTgt spid="21"/>
                                        </p:tgtEl>
                                        <p:attrNameLst>
                                          <p:attrName>ppt_w</p:attrName>
                                        </p:attrNameLst>
                                      </p:cBhvr>
                                      <p:tavLst>
                                        <p:tav tm="0">
                                          <p:val>
                                            <p:fltVal val="0"/>
                                          </p:val>
                                        </p:tav>
                                        <p:tav tm="100000">
                                          <p:val>
                                            <p:strVal val="#ppt_w"/>
                                          </p:val>
                                        </p:tav>
                                      </p:tavLst>
                                    </p:anim>
                                    <p:anim calcmode="lin" valueType="num">
                                      <p:cBhvr>
                                        <p:cTn id="111" dur="1000" fill="hold"/>
                                        <p:tgtEl>
                                          <p:spTgt spid="21"/>
                                        </p:tgtEl>
                                        <p:attrNameLst>
                                          <p:attrName>ppt_h</p:attrName>
                                        </p:attrNameLst>
                                      </p:cBhvr>
                                      <p:tavLst>
                                        <p:tav tm="0">
                                          <p:val>
                                            <p:fltVal val="0"/>
                                          </p:val>
                                        </p:tav>
                                        <p:tav tm="100000">
                                          <p:val>
                                            <p:strVal val="#ppt_h"/>
                                          </p:val>
                                        </p:tav>
                                      </p:tavLst>
                                    </p:anim>
                                    <p:animEffect transition="in" filter="fade">
                                      <p:cBhvr>
                                        <p:cTn id="112" dur="1000"/>
                                        <p:tgtEl>
                                          <p:spTgt spid="21"/>
                                        </p:tgtEl>
                                      </p:cBhvr>
                                    </p:animEffect>
                                  </p:childTnLst>
                                </p:cTn>
                              </p:par>
                            </p:childTnLst>
                          </p:cTn>
                        </p:par>
                      </p:childTnLst>
                    </p:cTn>
                  </p:par>
                  <p:par>
                    <p:cTn id="113" fill="hold">
                      <p:stCondLst>
                        <p:cond delay="indefinite"/>
                      </p:stCondLst>
                      <p:childTnLst>
                        <p:par>
                          <p:cTn id="114" fill="hold">
                            <p:stCondLst>
                              <p:cond delay="0"/>
                            </p:stCondLst>
                            <p:childTnLst>
                              <p:par>
                                <p:cTn id="115" presetID="9" presetClass="entr" presetSubtype="0" fill="hold" nodeType="clickEffect">
                                  <p:stCondLst>
                                    <p:cond delay="0"/>
                                  </p:stCondLst>
                                  <p:childTnLst>
                                    <p:set>
                                      <p:cBhvr>
                                        <p:cTn id="116" dur="1" fill="hold">
                                          <p:stCondLst>
                                            <p:cond delay="0"/>
                                          </p:stCondLst>
                                        </p:cTn>
                                        <p:tgtEl>
                                          <p:spTgt spid="22"/>
                                        </p:tgtEl>
                                        <p:attrNameLst>
                                          <p:attrName>style.visibility</p:attrName>
                                        </p:attrNameLst>
                                      </p:cBhvr>
                                      <p:to>
                                        <p:strVal val="visible"/>
                                      </p:to>
                                    </p:set>
                                    <p:animEffect transition="in" filter="dissolve">
                                      <p:cBhvr>
                                        <p:cTn id="11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642918"/>
            <a:ext cx="8186766" cy="796908"/>
          </a:xfrm>
        </p:spPr>
        <p:txBody>
          <a:bodyPr>
            <a:normAutofit fontScale="90000"/>
          </a:bodyPr>
          <a:lstStyle/>
          <a:p>
            <a:r>
              <a:rPr lang="en-US" dirty="0" smtClean="0">
                <a:solidFill>
                  <a:srgbClr val="002060"/>
                </a:solidFill>
              </a:rPr>
              <a:t>Calculation of number of mismatches</a:t>
            </a:r>
            <a:endParaRPr lang="en-IN" dirty="0">
              <a:solidFill>
                <a:srgbClr val="002060"/>
              </a:solidFill>
            </a:endParaRPr>
          </a:p>
        </p:txBody>
      </p:sp>
      <p:sp>
        <p:nvSpPr>
          <p:cNvPr id="3" name="Content Placeholder 2"/>
          <p:cNvSpPr>
            <a:spLocks noGrp="1"/>
          </p:cNvSpPr>
          <p:nvPr>
            <p:ph idx="1"/>
          </p:nvPr>
        </p:nvSpPr>
        <p:spPr>
          <a:xfrm>
            <a:off x="214282" y="1500174"/>
            <a:ext cx="8686800" cy="5018110"/>
          </a:xfrm>
        </p:spPr>
        <p:txBody>
          <a:bodyPr>
            <a:noAutofit/>
          </a:bodyPr>
          <a:lstStyle/>
          <a:p>
            <a:pPr marL="514350" indent="-514350">
              <a:buFont typeface="+mj-lt"/>
              <a:buAutoNum type="arabicParenR"/>
            </a:pPr>
            <a:r>
              <a:rPr lang="en-US" sz="3200" dirty="0" smtClean="0"/>
              <a:t>Choose 60% of the pairs from the edge set file.</a:t>
            </a:r>
          </a:p>
          <a:p>
            <a:pPr marL="514350" indent="-514350">
              <a:buFont typeface="+mj-lt"/>
              <a:buAutoNum type="arabicParenR"/>
            </a:pPr>
            <a:r>
              <a:rPr lang="en-US" sz="3200" dirty="0" smtClean="0"/>
              <a:t>Complement of the edgeset file + 40% of the pairs from the edgeset file are unconnected now</a:t>
            </a:r>
            <a:r>
              <a:rPr lang="en-US" sz="3200" dirty="0" smtClean="0"/>
              <a:t>.</a:t>
            </a:r>
            <a:endParaRPr lang="en-US" sz="3200" dirty="0" smtClean="0"/>
          </a:p>
          <a:p>
            <a:pPr marL="514350" indent="-514350">
              <a:buFont typeface="+mj-lt"/>
              <a:buAutoNum type="arabicParenR"/>
            </a:pPr>
            <a:r>
              <a:rPr lang="en-US" sz="3200" dirty="0" smtClean="0"/>
              <a:t>Now we will try to connect these pairs using a probability function which depends on the distance files (say P(d)).</a:t>
            </a:r>
          </a:p>
          <a:p>
            <a:pPr>
              <a:buNone/>
            </a:pPr>
            <a:r>
              <a:rPr lang="en-US" sz="3200" dirty="0" smtClean="0"/>
              <a:t>     Calculate P(</a:t>
            </a:r>
            <a:r>
              <a:rPr lang="en-IN" sz="3200" dirty="0" smtClean="0"/>
              <a:t>d</a:t>
            </a:r>
            <a:r>
              <a:rPr lang="en-IN" sz="3200" baseline="-25000" dirty="0" smtClean="0"/>
              <a:t>ij</a:t>
            </a:r>
            <a:r>
              <a:rPr lang="en-US" sz="3200" dirty="0" smtClean="0"/>
              <a:t>) for each unconnected pair</a:t>
            </a:r>
          </a:p>
          <a:p>
            <a:pPr>
              <a:buNone/>
            </a:pPr>
            <a:r>
              <a:rPr lang="en-US" sz="3200" dirty="0" smtClean="0"/>
              <a:t>                     </a:t>
            </a:r>
            <a:r>
              <a:rPr lang="en-IN" sz="3200" dirty="0" smtClean="0"/>
              <a:t>id</a:t>
            </a:r>
            <a:r>
              <a:rPr lang="en-IN" sz="3200" baseline="-25000" dirty="0" smtClean="0"/>
              <a:t>i</a:t>
            </a:r>
            <a:r>
              <a:rPr lang="en-IN" sz="3200" dirty="0" smtClean="0"/>
              <a:t>  id</a:t>
            </a:r>
            <a:r>
              <a:rPr lang="en-IN" sz="3200" baseline="-25000" dirty="0" smtClean="0"/>
              <a:t>j</a:t>
            </a:r>
            <a:r>
              <a:rPr lang="en-US" sz="3200" dirty="0" smtClean="0"/>
              <a:t>              P(</a:t>
            </a:r>
            <a:r>
              <a:rPr lang="en-IN" sz="3200" dirty="0" smtClean="0"/>
              <a:t>d</a:t>
            </a:r>
            <a:r>
              <a:rPr lang="en-IN" sz="3200" baseline="-25000" dirty="0" smtClean="0"/>
              <a:t>ij</a:t>
            </a:r>
            <a:r>
              <a:rPr lang="en-US" sz="3200" dirty="0" smtClean="0"/>
              <a:t>)   [0≤P(</a:t>
            </a:r>
            <a:r>
              <a:rPr lang="en-IN" sz="3200" dirty="0" smtClean="0"/>
              <a:t>d</a:t>
            </a:r>
            <a:r>
              <a:rPr lang="en-IN" sz="3200" baseline="-25000" dirty="0" smtClean="0"/>
              <a:t>ij</a:t>
            </a:r>
            <a:r>
              <a:rPr lang="en-US" sz="3200" dirty="0" smtClean="0"/>
              <a:t>)≤1]</a:t>
            </a:r>
          </a:p>
          <a:p>
            <a:pPr>
              <a:buNone/>
            </a:pPr>
            <a:endParaRPr lang="en-IN" sz="1400" dirty="0"/>
          </a:p>
        </p:txBody>
      </p:sp>
      <p:sp>
        <p:nvSpPr>
          <p:cNvPr id="7" name="Right Arrow 6"/>
          <p:cNvSpPr/>
          <p:nvPr/>
        </p:nvSpPr>
        <p:spPr>
          <a:xfrm>
            <a:off x="3571868" y="6500834"/>
            <a:ext cx="1143008"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928670"/>
            <a:ext cx="9286908" cy="614346"/>
          </a:xfrm>
        </p:spPr>
        <p:txBody>
          <a:bodyPr>
            <a:normAutofit fontScale="90000"/>
          </a:bodyPr>
          <a:lstStyle/>
          <a:p>
            <a:r>
              <a:rPr lang="en-US" dirty="0" smtClean="0">
                <a:solidFill>
                  <a:srgbClr val="002060"/>
                </a:solidFill>
              </a:rPr>
              <a:t>Calculation of number of Mismatches(</a:t>
            </a:r>
            <a:r>
              <a:rPr lang="en-US" dirty="0" err="1" smtClean="0">
                <a:solidFill>
                  <a:srgbClr val="002060"/>
                </a:solidFill>
              </a:rPr>
              <a:t>contd</a:t>
            </a:r>
            <a:r>
              <a:rPr lang="en-US" dirty="0" smtClean="0">
                <a:solidFill>
                  <a:srgbClr val="002060"/>
                </a:solidFill>
              </a:rPr>
              <a:t>)</a:t>
            </a:r>
            <a:endParaRPr lang="en-IN" dirty="0">
              <a:solidFill>
                <a:srgbClr val="002060"/>
              </a:solidFill>
            </a:endParaRPr>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arenR" startAt="4"/>
            </a:pPr>
            <a:r>
              <a:rPr lang="en-US" sz="3600" dirty="0" smtClean="0"/>
              <a:t>Generate a random number for each unconnected pair( say r). If r</a:t>
            </a:r>
            <a:r>
              <a:rPr lang="en-US" sz="4800" dirty="0" smtClean="0"/>
              <a:t> </a:t>
            </a:r>
            <a:r>
              <a:rPr lang="en-US" sz="3600" dirty="0" smtClean="0"/>
              <a:t>≤P(</a:t>
            </a:r>
            <a:r>
              <a:rPr lang="en-IN" sz="3600" dirty="0" err="1" smtClean="0"/>
              <a:t>d</a:t>
            </a:r>
            <a:r>
              <a:rPr lang="en-IN" sz="3600" baseline="-25000" dirty="0" err="1" smtClean="0"/>
              <a:t>ij</a:t>
            </a:r>
            <a:r>
              <a:rPr lang="en-US" sz="3600" dirty="0" smtClean="0"/>
              <a:t>) then create an edge else take another unconnected pair and repeat step 3.</a:t>
            </a:r>
          </a:p>
          <a:p>
            <a:pPr marL="514350" indent="-514350">
              <a:buFont typeface="+mj-lt"/>
              <a:buAutoNum type="arabicParenR" startAt="4"/>
            </a:pPr>
            <a:r>
              <a:rPr lang="en-US" sz="3600" dirty="0" smtClean="0"/>
              <a:t>The resultant file will contain the pairs which are connected using P(d)</a:t>
            </a:r>
          </a:p>
          <a:p>
            <a:pPr>
              <a:buNone/>
            </a:pPr>
            <a:r>
              <a:rPr lang="en-US" sz="3600" dirty="0" smtClean="0"/>
              <a:t>            (filename                 add edge)   for connected pairs.</a:t>
            </a:r>
          </a:p>
          <a:p>
            <a:endParaRPr lang="en-IN" dirty="0"/>
          </a:p>
        </p:txBody>
      </p:sp>
      <p:sp>
        <p:nvSpPr>
          <p:cNvPr id="12" name="Right Arrow 11"/>
          <p:cNvSpPr/>
          <p:nvPr/>
        </p:nvSpPr>
        <p:spPr>
          <a:xfrm>
            <a:off x="3786182" y="5214950"/>
            <a:ext cx="1357322"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642918"/>
            <a:ext cx="9358346" cy="838200"/>
          </a:xfrm>
        </p:spPr>
        <p:txBody>
          <a:bodyPr>
            <a:normAutofit fontScale="90000"/>
          </a:bodyPr>
          <a:lstStyle/>
          <a:p>
            <a:r>
              <a:rPr lang="en-US" dirty="0" smtClean="0">
                <a:solidFill>
                  <a:srgbClr val="002060"/>
                </a:solidFill>
              </a:rPr>
              <a:t>Calculation of number of mismatches(</a:t>
            </a:r>
            <a:r>
              <a:rPr lang="en-US" dirty="0" err="1" smtClean="0">
                <a:solidFill>
                  <a:srgbClr val="002060"/>
                </a:solidFill>
              </a:rPr>
              <a:t>contd</a:t>
            </a:r>
            <a:r>
              <a:rPr lang="en-US" dirty="0" smtClean="0">
                <a:solidFill>
                  <a:srgbClr val="002060"/>
                </a:solidFill>
              </a:rPr>
              <a:t>)</a:t>
            </a:r>
            <a:endParaRPr lang="en-IN" dirty="0">
              <a:solidFill>
                <a:srgbClr val="002060"/>
              </a:solidFill>
            </a:endParaRPr>
          </a:p>
        </p:txBody>
      </p:sp>
      <p:sp>
        <p:nvSpPr>
          <p:cNvPr id="3" name="Content Placeholder 2"/>
          <p:cNvSpPr>
            <a:spLocks noGrp="1"/>
          </p:cNvSpPr>
          <p:nvPr>
            <p:ph idx="1"/>
          </p:nvPr>
        </p:nvSpPr>
        <p:spPr>
          <a:xfrm>
            <a:off x="0" y="1928802"/>
            <a:ext cx="9144000" cy="4525963"/>
          </a:xfrm>
        </p:spPr>
        <p:txBody>
          <a:bodyPr>
            <a:normAutofit/>
          </a:bodyPr>
          <a:lstStyle/>
          <a:p>
            <a:pPr marL="514350" indent="-514350">
              <a:buFont typeface="+mj-lt"/>
              <a:buAutoNum type="arabicParenR" startAt="6"/>
            </a:pPr>
            <a:r>
              <a:rPr lang="en-US" dirty="0" smtClean="0"/>
              <a:t>Filename            outside(= </a:t>
            </a:r>
            <a:r>
              <a:rPr lang="en-IN" baseline="30000" dirty="0" smtClean="0"/>
              <a:t>n</a:t>
            </a:r>
            <a:r>
              <a:rPr lang="en-IN" dirty="0" smtClean="0"/>
              <a:t>C</a:t>
            </a:r>
            <a:r>
              <a:rPr lang="en-IN" baseline="-25000" dirty="0" smtClean="0"/>
              <a:t>2</a:t>
            </a:r>
            <a:r>
              <a:rPr lang="en-IN" dirty="0" smtClean="0"/>
              <a:t> </a:t>
            </a:r>
            <a:r>
              <a:rPr lang="en-US" dirty="0" smtClean="0"/>
              <a:t>-</a:t>
            </a:r>
            <a:r>
              <a:rPr lang="en-US" dirty="0" err="1" smtClean="0"/>
              <a:t>edgefile</a:t>
            </a:r>
            <a:r>
              <a:rPr lang="en-US" dirty="0" smtClean="0"/>
              <a:t>)</a:t>
            </a:r>
          </a:p>
          <a:p>
            <a:pPr marL="514350" indent="-514350">
              <a:buFont typeface="+mj-lt"/>
              <a:buAutoNum type="arabicParenR" startAt="6"/>
            </a:pPr>
            <a:r>
              <a:rPr lang="en-US" dirty="0" smtClean="0"/>
              <a:t>Filename            delete_edge(=40% pairs deleted in step 2)</a:t>
            </a:r>
          </a:p>
          <a:p>
            <a:pPr marL="514350" indent="-514350">
              <a:buFont typeface="+mj-lt"/>
              <a:buAutoNum type="arabicParenR" startAt="6"/>
            </a:pPr>
            <a:r>
              <a:rPr lang="en-US" dirty="0" smtClean="0"/>
              <a:t>Calculate number of </a:t>
            </a:r>
            <a:r>
              <a:rPr lang="en-US" dirty="0" err="1" smtClean="0"/>
              <a:t>mis</a:t>
            </a:r>
            <a:r>
              <a:rPr lang="en-US" dirty="0" smtClean="0"/>
              <a:t>-matches =        </a:t>
            </a:r>
            <a:r>
              <a:rPr lang="en-US" sz="2400" dirty="0" smtClean="0"/>
              <a:t>[outside</a:t>
            </a:r>
            <a:r>
              <a:rPr lang="en-US" sz="2800" dirty="0" smtClean="0"/>
              <a:t>∩</a:t>
            </a:r>
            <a:r>
              <a:rPr lang="en-US" sz="2400" dirty="0" smtClean="0"/>
              <a:t>add_edge] + [deleted_edge –add_edge</a:t>
            </a:r>
            <a:r>
              <a:rPr lang="en-US" sz="2800" dirty="0" smtClean="0"/>
              <a:t>∩</a:t>
            </a:r>
            <a:r>
              <a:rPr lang="en-US" sz="2400" dirty="0" smtClean="0"/>
              <a:t>deleted_edge]</a:t>
            </a:r>
            <a:endParaRPr lang="en-US" dirty="0" smtClean="0"/>
          </a:p>
          <a:p>
            <a:pPr marL="514350" indent="-514350">
              <a:buFont typeface="+mj-lt"/>
              <a:buAutoNum type="arabicParenR" startAt="6"/>
            </a:pPr>
            <a:r>
              <a:rPr lang="en-US" dirty="0" smtClean="0"/>
              <a:t>Repeat from step 2 and calculate the number of mismatches. </a:t>
            </a:r>
          </a:p>
          <a:p>
            <a:pPr marL="514350" indent="-514350">
              <a:buNone/>
            </a:pPr>
            <a:r>
              <a:rPr lang="en-US" dirty="0" smtClean="0"/>
              <a:t>Take 10 sets of mismatches</a:t>
            </a:r>
          </a:p>
          <a:p>
            <a:endParaRPr lang="en-IN" dirty="0"/>
          </a:p>
        </p:txBody>
      </p:sp>
      <p:sp>
        <p:nvSpPr>
          <p:cNvPr id="7" name="Right Arrow 6"/>
          <p:cNvSpPr/>
          <p:nvPr/>
        </p:nvSpPr>
        <p:spPr>
          <a:xfrm>
            <a:off x="2000232" y="2071678"/>
            <a:ext cx="785818"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Right Arrow 7"/>
          <p:cNvSpPr/>
          <p:nvPr/>
        </p:nvSpPr>
        <p:spPr>
          <a:xfrm>
            <a:off x="2000232" y="2571744"/>
            <a:ext cx="785818"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429784" cy="838200"/>
          </a:xfrm>
        </p:spPr>
        <p:txBody>
          <a:bodyPr>
            <a:normAutofit fontScale="90000"/>
          </a:bodyPr>
          <a:lstStyle/>
          <a:p>
            <a:r>
              <a:rPr lang="en-US" dirty="0" smtClean="0">
                <a:solidFill>
                  <a:srgbClr val="002060"/>
                </a:solidFill>
              </a:rPr>
              <a:t>Calculation of number of mismatches(</a:t>
            </a:r>
            <a:r>
              <a:rPr lang="en-US" dirty="0" err="1" smtClean="0">
                <a:solidFill>
                  <a:srgbClr val="002060"/>
                </a:solidFill>
              </a:rPr>
              <a:t>contd</a:t>
            </a:r>
            <a:r>
              <a:rPr lang="en-US" dirty="0" smtClean="0">
                <a:solidFill>
                  <a:srgbClr val="002060"/>
                </a:solidFill>
              </a:rPr>
              <a:t>)</a:t>
            </a:r>
            <a:endParaRPr lang="en-IN" dirty="0">
              <a:solidFill>
                <a:srgbClr val="002060"/>
              </a:solidFill>
            </a:endParaRPr>
          </a:p>
        </p:txBody>
      </p:sp>
      <p:sp>
        <p:nvSpPr>
          <p:cNvPr id="3" name="Content Placeholder 2"/>
          <p:cNvSpPr>
            <a:spLocks noGrp="1"/>
          </p:cNvSpPr>
          <p:nvPr>
            <p:ph idx="1"/>
          </p:nvPr>
        </p:nvSpPr>
        <p:spPr>
          <a:xfrm>
            <a:off x="0" y="1571612"/>
            <a:ext cx="9286908" cy="4357718"/>
          </a:xfrm>
        </p:spPr>
        <p:txBody>
          <a:bodyPr>
            <a:normAutofit/>
          </a:bodyPr>
          <a:lstStyle/>
          <a:p>
            <a:r>
              <a:rPr lang="en-US" sz="2400" dirty="0" smtClean="0"/>
              <a:t>&lt;</a:t>
            </a:r>
            <a:r>
              <a:rPr lang="en-US" sz="2400" dirty="0" err="1" smtClean="0"/>
              <a:t>add_edge</a:t>
            </a:r>
            <a:r>
              <a:rPr lang="en-US" sz="2400" dirty="0" smtClean="0"/>
              <a:t>&gt; </a:t>
            </a:r>
          </a:p>
          <a:p>
            <a:pPr>
              <a:buNone/>
            </a:pPr>
            <a:r>
              <a:rPr lang="en-US" sz="2400" dirty="0" smtClean="0"/>
              <a:t>           = &lt;</a:t>
            </a:r>
            <a:r>
              <a:rPr lang="en-US" sz="2400" dirty="0" err="1" smtClean="0"/>
              <a:t>add_edge</a:t>
            </a:r>
            <a:r>
              <a:rPr lang="en-US" sz="2400" dirty="0" smtClean="0"/>
              <a:t>&gt;</a:t>
            </a:r>
            <a:r>
              <a:rPr lang="en-US" dirty="0" smtClean="0"/>
              <a:t>∩</a:t>
            </a:r>
            <a:r>
              <a:rPr lang="en-US" sz="2400" dirty="0" smtClean="0"/>
              <a:t>&lt;outside&gt; + &lt;</a:t>
            </a:r>
            <a:r>
              <a:rPr lang="en-US" sz="2400" dirty="0" err="1" smtClean="0"/>
              <a:t>add_edge</a:t>
            </a:r>
            <a:r>
              <a:rPr lang="en-US" sz="2400" dirty="0" smtClean="0"/>
              <a:t>&gt;</a:t>
            </a:r>
            <a:r>
              <a:rPr lang="en-US" dirty="0" smtClean="0"/>
              <a:t>∩</a:t>
            </a:r>
            <a:r>
              <a:rPr lang="en-US" sz="2400" dirty="0" smtClean="0"/>
              <a:t>&lt;deleted_edge&gt;</a:t>
            </a:r>
          </a:p>
          <a:p>
            <a:endParaRPr lang="en-US" sz="2400" dirty="0" smtClean="0"/>
          </a:p>
          <a:p>
            <a:r>
              <a:rPr lang="en-US" sz="2400" dirty="0" smtClean="0"/>
              <a:t>&lt;</a:t>
            </a:r>
            <a:r>
              <a:rPr lang="en-US" sz="2400" dirty="0" err="1" smtClean="0"/>
              <a:t>add_edge</a:t>
            </a:r>
            <a:r>
              <a:rPr lang="en-US" sz="2400" dirty="0" smtClean="0"/>
              <a:t>&gt;</a:t>
            </a:r>
            <a:r>
              <a:rPr lang="en-US" dirty="0" smtClean="0"/>
              <a:t>∩</a:t>
            </a:r>
            <a:r>
              <a:rPr lang="en-US" sz="2400" dirty="0" smtClean="0"/>
              <a:t>&lt;outside&gt; </a:t>
            </a:r>
          </a:p>
          <a:p>
            <a:pPr>
              <a:buNone/>
            </a:pPr>
            <a:r>
              <a:rPr lang="en-US" sz="2400" dirty="0" smtClean="0"/>
              <a:t>           = &lt;</a:t>
            </a:r>
            <a:r>
              <a:rPr lang="en-US" sz="2400" dirty="0" err="1" smtClean="0"/>
              <a:t>add_edge</a:t>
            </a:r>
            <a:r>
              <a:rPr lang="en-US" sz="2400" dirty="0" smtClean="0"/>
              <a:t>&gt; - &lt;</a:t>
            </a:r>
            <a:r>
              <a:rPr lang="en-US" sz="2400" dirty="0" err="1" smtClean="0"/>
              <a:t>add_edge</a:t>
            </a:r>
            <a:r>
              <a:rPr lang="en-US" sz="2400" dirty="0" smtClean="0"/>
              <a:t>&gt;</a:t>
            </a:r>
            <a:r>
              <a:rPr lang="en-US" dirty="0" smtClean="0"/>
              <a:t>∩</a:t>
            </a:r>
            <a:r>
              <a:rPr lang="en-US" sz="2400" dirty="0" smtClean="0"/>
              <a:t>&lt;deleted_edge&gt;</a:t>
            </a:r>
          </a:p>
          <a:p>
            <a:endParaRPr lang="en-US" sz="2400" dirty="0" smtClean="0"/>
          </a:p>
          <a:p>
            <a:r>
              <a:rPr lang="en-US" sz="2400" dirty="0" smtClean="0"/>
              <a:t>mismatch </a:t>
            </a:r>
          </a:p>
          <a:p>
            <a:pPr>
              <a:buNone/>
            </a:pPr>
            <a:r>
              <a:rPr lang="en-US" sz="2400" dirty="0" smtClean="0"/>
              <a:t>   = &lt;</a:t>
            </a:r>
            <a:r>
              <a:rPr lang="en-US" sz="2400" dirty="0" err="1" smtClean="0"/>
              <a:t>add_edge</a:t>
            </a:r>
            <a:r>
              <a:rPr lang="en-US" sz="2400" dirty="0" smtClean="0"/>
              <a:t>&gt; - 2 &lt;</a:t>
            </a:r>
            <a:r>
              <a:rPr lang="en-US" sz="2400" dirty="0" err="1" smtClean="0"/>
              <a:t>add_edge</a:t>
            </a:r>
            <a:r>
              <a:rPr lang="en-US" sz="2400" dirty="0" smtClean="0"/>
              <a:t>&gt;</a:t>
            </a:r>
            <a:r>
              <a:rPr lang="en-US" dirty="0" smtClean="0"/>
              <a:t>∩</a:t>
            </a:r>
            <a:r>
              <a:rPr lang="en-US" sz="2400" dirty="0" smtClean="0"/>
              <a:t>&lt;deleted_edge&gt; + &lt;deleted_edge&gt;</a:t>
            </a:r>
          </a:p>
          <a:p>
            <a:endParaRPr lang="en-IN"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28604"/>
            <a:ext cx="9429816" cy="838200"/>
          </a:xfrm>
        </p:spPr>
        <p:txBody>
          <a:bodyPr>
            <a:normAutofit fontScale="90000"/>
          </a:bodyPr>
          <a:lstStyle/>
          <a:p>
            <a:r>
              <a:rPr lang="en-US" dirty="0" smtClean="0">
                <a:solidFill>
                  <a:srgbClr val="002060"/>
                </a:solidFill>
              </a:rPr>
              <a:t>Calculation of number of Mismatches(</a:t>
            </a:r>
            <a:r>
              <a:rPr lang="en-US" dirty="0" err="1" smtClean="0">
                <a:solidFill>
                  <a:srgbClr val="002060"/>
                </a:solidFill>
              </a:rPr>
              <a:t>contd</a:t>
            </a:r>
            <a:r>
              <a:rPr lang="en-US" dirty="0" smtClean="0">
                <a:solidFill>
                  <a:srgbClr val="002060"/>
                </a:solidFill>
              </a:rPr>
              <a:t>)</a:t>
            </a:r>
            <a:endParaRPr lang="en-IN" dirty="0">
              <a:solidFill>
                <a:srgbClr val="002060"/>
              </a:solidFill>
            </a:endParaRPr>
          </a:p>
        </p:txBody>
      </p:sp>
      <p:sp>
        <p:nvSpPr>
          <p:cNvPr id="5" name="Content Placeholder 4"/>
          <p:cNvSpPr>
            <a:spLocks noGrp="1"/>
          </p:cNvSpPr>
          <p:nvPr>
            <p:ph idx="1"/>
          </p:nvPr>
        </p:nvSpPr>
        <p:spPr/>
        <p:txBody>
          <a:bodyPr/>
          <a:lstStyle/>
          <a:p>
            <a:endParaRPr lang="en-IN"/>
          </a:p>
        </p:txBody>
      </p:sp>
      <p:pic>
        <p:nvPicPr>
          <p:cNvPr id="4" name="Picture 3" descr="Venn.png"/>
          <p:cNvPicPr>
            <a:picLocks noChangeAspect="1"/>
          </p:cNvPicPr>
          <p:nvPr/>
        </p:nvPicPr>
        <p:blipFill>
          <a:blip r:embed="rId2"/>
          <a:stretch>
            <a:fillRect/>
          </a:stretch>
        </p:blipFill>
        <p:spPr>
          <a:xfrm>
            <a:off x="357158" y="1285860"/>
            <a:ext cx="8501058" cy="5214086"/>
          </a:xfrm>
          <a:prstGeom prst="rect">
            <a:avLst/>
          </a:prstGeo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Program Output</a:t>
            </a:r>
            <a:endParaRPr lang="en-IN" dirty="0">
              <a:solidFill>
                <a:srgbClr val="002060"/>
              </a:solidFill>
            </a:endParaRPr>
          </a:p>
        </p:txBody>
      </p:sp>
      <p:sp>
        <p:nvSpPr>
          <p:cNvPr id="3" name="Content Placeholder 2"/>
          <p:cNvSpPr>
            <a:spLocks noGrp="1"/>
          </p:cNvSpPr>
          <p:nvPr>
            <p:ph idx="1"/>
          </p:nvPr>
        </p:nvSpPr>
        <p:spPr/>
        <p:txBody>
          <a:bodyPr/>
          <a:lstStyle/>
          <a:p>
            <a:r>
              <a:rPr lang="en-US" dirty="0" smtClean="0"/>
              <a:t>Programming language used : Dev C++</a:t>
            </a:r>
          </a:p>
          <a:p>
            <a:r>
              <a:rPr lang="en-US" dirty="0" smtClean="0"/>
              <a:t>Number of possible pairings considered : 10700</a:t>
            </a:r>
          </a:p>
          <a:p>
            <a:r>
              <a:rPr lang="en-US" dirty="0" smtClean="0"/>
              <a:t>Initial edges : 485</a:t>
            </a:r>
          </a:p>
          <a:p>
            <a:r>
              <a:rPr lang="en-US" dirty="0" smtClean="0"/>
              <a:t>Number of iterations : 4</a:t>
            </a:r>
          </a:p>
          <a:p>
            <a:r>
              <a:rPr lang="en-US" dirty="0" smtClean="0"/>
              <a:t>Maximum Likelihood estimates : </a:t>
            </a:r>
            <a:r>
              <a:rPr lang="en-IN" dirty="0" smtClean="0"/>
              <a:t>p</a:t>
            </a:r>
            <a:r>
              <a:rPr lang="en-IN" baseline="30000" dirty="0" smtClean="0"/>
              <a:t>0</a:t>
            </a:r>
            <a:r>
              <a:rPr lang="en-IN" dirty="0" smtClean="0"/>
              <a:t> = 0.103, a=0.65</a:t>
            </a:r>
            <a:endParaRPr lang="en-US"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2060"/>
                </a:solidFill>
              </a:rPr>
              <a:t>Distribution of errors for 20% subsample</a:t>
            </a:r>
            <a:endParaRPr lang="en-IN" dirty="0">
              <a:solidFill>
                <a:srgbClr val="002060"/>
              </a:solidFill>
            </a:endParaRPr>
          </a:p>
        </p:txBody>
      </p:sp>
      <p:pic>
        <p:nvPicPr>
          <p:cNvPr id="7" name="Content Placeholder 6" descr="histogram_20.png"/>
          <p:cNvPicPr>
            <a:picLocks noGrp="1" noChangeAspect="1"/>
          </p:cNvPicPr>
          <p:nvPr>
            <p:ph idx="1"/>
          </p:nvPr>
        </p:nvPicPr>
        <p:blipFill>
          <a:blip r:embed="rId2"/>
          <a:stretch>
            <a:fillRect/>
          </a:stretch>
        </p:blipFill>
        <p:spPr>
          <a:xfrm>
            <a:off x="1883036" y="1935163"/>
            <a:ext cx="4886954" cy="4565671"/>
          </a:xfr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2060"/>
                </a:solidFill>
              </a:rPr>
              <a:t>Distribution of errors for 40% subsample</a:t>
            </a:r>
            <a:endParaRPr lang="en-IN" dirty="0">
              <a:solidFill>
                <a:srgbClr val="002060"/>
              </a:solidFill>
            </a:endParaRPr>
          </a:p>
        </p:txBody>
      </p:sp>
      <p:pic>
        <p:nvPicPr>
          <p:cNvPr id="7" name="Content Placeholder 6" descr="histogram_40.png"/>
          <p:cNvPicPr>
            <a:picLocks noGrp="1" noChangeAspect="1"/>
          </p:cNvPicPr>
          <p:nvPr>
            <p:ph idx="1"/>
          </p:nvPr>
        </p:nvPicPr>
        <p:blipFill>
          <a:blip r:embed="rId2"/>
          <a:stretch>
            <a:fillRect/>
          </a:stretch>
        </p:blipFill>
        <p:spPr>
          <a:xfrm>
            <a:off x="1928794" y="1714488"/>
            <a:ext cx="5000660" cy="4993218"/>
          </a:xfrm>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histogram_60.png"/>
          <p:cNvPicPr>
            <a:picLocks noGrp="1" noChangeAspect="1"/>
          </p:cNvPicPr>
          <p:nvPr>
            <p:ph idx="1"/>
          </p:nvPr>
        </p:nvPicPr>
        <p:blipFill>
          <a:blip r:embed="rId2"/>
          <a:stretch>
            <a:fillRect/>
          </a:stretch>
        </p:blipFill>
        <p:spPr>
          <a:xfrm>
            <a:off x="1428728" y="1428736"/>
            <a:ext cx="7000924" cy="5197543"/>
          </a:xfrm>
        </p:spPr>
      </p:pic>
      <p:sp>
        <p:nvSpPr>
          <p:cNvPr id="2" name="Title 1"/>
          <p:cNvSpPr>
            <a:spLocks noGrp="1"/>
          </p:cNvSpPr>
          <p:nvPr>
            <p:ph type="title"/>
          </p:nvPr>
        </p:nvSpPr>
        <p:spPr/>
        <p:txBody>
          <a:bodyPr>
            <a:normAutofit fontScale="90000"/>
          </a:bodyPr>
          <a:lstStyle/>
          <a:p>
            <a:r>
              <a:rPr lang="en-US" dirty="0" smtClean="0">
                <a:solidFill>
                  <a:srgbClr val="002060"/>
                </a:solidFill>
              </a:rPr>
              <a:t>Distribution of errors for 60% subsample</a:t>
            </a:r>
            <a:endParaRPr lang="en-IN" dirty="0">
              <a:solidFill>
                <a:srgbClr val="00206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Objective(</a:t>
            </a:r>
            <a:r>
              <a:rPr lang="en-US" dirty="0" err="1" smtClean="0">
                <a:solidFill>
                  <a:srgbClr val="002060"/>
                </a:solidFill>
              </a:rPr>
              <a:t>contd</a:t>
            </a:r>
            <a:r>
              <a:rPr lang="en-US" dirty="0" smtClean="0">
                <a:solidFill>
                  <a:srgbClr val="002060"/>
                </a:solidFill>
              </a:rPr>
              <a:t>)</a:t>
            </a:r>
            <a:endParaRPr lang="en-IN" dirty="0">
              <a:solidFill>
                <a:srgbClr val="002060"/>
              </a:solidFill>
            </a:endParaRPr>
          </a:p>
        </p:txBody>
      </p:sp>
      <p:pic>
        <p:nvPicPr>
          <p:cNvPr id="5" name="Content Placeholder 4" descr="Objective.png"/>
          <p:cNvPicPr>
            <a:picLocks noGrp="1" noChangeAspect="1"/>
          </p:cNvPicPr>
          <p:nvPr>
            <p:ph idx="1"/>
          </p:nvPr>
        </p:nvPicPr>
        <p:blipFill>
          <a:blip r:embed="rId2"/>
          <a:stretch>
            <a:fillRect/>
          </a:stretch>
        </p:blipFill>
        <p:spPr>
          <a:xfrm>
            <a:off x="792058" y="1935163"/>
            <a:ext cx="7559883" cy="4389437"/>
          </a:xfrm>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28670"/>
            <a:ext cx="8839200" cy="614346"/>
          </a:xfrm>
        </p:spPr>
        <p:txBody>
          <a:bodyPr>
            <a:normAutofit fontScale="90000"/>
          </a:bodyPr>
          <a:lstStyle/>
          <a:p>
            <a:r>
              <a:rPr lang="en-US" dirty="0" smtClean="0">
                <a:solidFill>
                  <a:srgbClr val="002060"/>
                </a:solidFill>
              </a:rPr>
              <a:t>Distribution of errors for 80% subsample</a:t>
            </a:r>
            <a:endParaRPr lang="en-IN" dirty="0">
              <a:solidFill>
                <a:srgbClr val="002060"/>
              </a:solidFill>
            </a:endParaRPr>
          </a:p>
        </p:txBody>
      </p:sp>
      <p:pic>
        <p:nvPicPr>
          <p:cNvPr id="5" name="Picture 4" descr="histogram_80.png"/>
          <p:cNvPicPr>
            <a:picLocks noChangeAspect="1"/>
          </p:cNvPicPr>
          <p:nvPr/>
        </p:nvPicPr>
        <p:blipFill>
          <a:blip r:embed="rId2"/>
          <a:stretch>
            <a:fillRect/>
          </a:stretch>
        </p:blipFill>
        <p:spPr>
          <a:xfrm>
            <a:off x="1643042" y="1571612"/>
            <a:ext cx="6429420" cy="4978531"/>
          </a:xfrm>
          <a:prstGeom prst="rect">
            <a:avLst/>
          </a:prstGeom>
        </p:spPr>
      </p:pic>
      <p:sp>
        <p:nvSpPr>
          <p:cNvPr id="6" name="Content Placeholder 5"/>
          <p:cNvSpPr>
            <a:spLocks noGrp="1"/>
          </p:cNvSpPr>
          <p:nvPr>
            <p:ph idx="1"/>
          </p:nvPr>
        </p:nvSpPr>
        <p:spPr>
          <a:xfrm flipH="1">
            <a:off x="0" y="1285860"/>
            <a:ext cx="285720" cy="214314"/>
          </a:xfrm>
        </p:spPr>
        <p:txBody>
          <a:bodyPr>
            <a:normAutofit fontScale="40000" lnSpcReduction="20000"/>
          </a:bodyPr>
          <a:lstStyle/>
          <a:p>
            <a:endParaRPr lang="en-IN"/>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500042"/>
            <a:ext cx="8229600" cy="1143000"/>
          </a:xfrm>
        </p:spPr>
        <p:txBody>
          <a:bodyPr/>
          <a:lstStyle/>
          <a:p>
            <a:r>
              <a:rPr lang="en-US" dirty="0" smtClean="0">
                <a:solidFill>
                  <a:srgbClr val="002060"/>
                </a:solidFill>
              </a:rPr>
              <a:t>Distribution of error</a:t>
            </a:r>
            <a:endParaRPr lang="en-IN" dirty="0">
              <a:solidFill>
                <a:srgbClr val="002060"/>
              </a:solidFill>
            </a:endParaRPr>
          </a:p>
        </p:txBody>
      </p:sp>
      <p:pic>
        <p:nvPicPr>
          <p:cNvPr id="4" name="Content Placeholder 3" descr="freqpoly.png"/>
          <p:cNvPicPr>
            <a:picLocks noGrp="1" noChangeAspect="1"/>
          </p:cNvPicPr>
          <p:nvPr>
            <p:ph idx="1"/>
          </p:nvPr>
        </p:nvPicPr>
        <p:blipFill>
          <a:blip r:embed="rId2"/>
          <a:stretch>
            <a:fillRect/>
          </a:stretch>
        </p:blipFill>
        <p:spPr>
          <a:xfrm>
            <a:off x="1785918" y="1785926"/>
            <a:ext cx="5555576" cy="4619996"/>
          </a:xfrm>
        </p:spPr>
      </p:pic>
      <p:pic>
        <p:nvPicPr>
          <p:cNvPr id="6" name="Picture 5" descr="freqpoly_1.png"/>
          <p:cNvPicPr>
            <a:picLocks noChangeAspect="1"/>
          </p:cNvPicPr>
          <p:nvPr/>
        </p:nvPicPr>
        <p:blipFill>
          <a:blip r:embed="rId3"/>
          <a:stretch>
            <a:fillRect/>
          </a:stretch>
        </p:blipFill>
        <p:spPr>
          <a:xfrm>
            <a:off x="1000100" y="1714488"/>
            <a:ext cx="6929486" cy="4766874"/>
          </a:xfrm>
          <a:prstGeom prst="rect">
            <a:avLst/>
          </a:prstGeom>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Application Areas</a:t>
            </a:r>
            <a:endParaRPr lang="en-IN" dirty="0">
              <a:solidFill>
                <a:srgbClr val="002060"/>
              </a:solidFill>
            </a:endParaRPr>
          </a:p>
        </p:txBody>
      </p:sp>
      <p:sp>
        <p:nvSpPr>
          <p:cNvPr id="3" name="Content Placeholder 2"/>
          <p:cNvSpPr>
            <a:spLocks noGrp="1"/>
          </p:cNvSpPr>
          <p:nvPr>
            <p:ph idx="1"/>
          </p:nvPr>
        </p:nvSpPr>
        <p:spPr/>
        <p:txBody>
          <a:bodyPr>
            <a:normAutofit/>
          </a:bodyPr>
          <a:lstStyle/>
          <a:p>
            <a:r>
              <a:rPr lang="en-US" dirty="0" smtClean="0"/>
              <a:t>Loan : A bank can decide whether to lend loan to a customer and how much to loan by considering the performance of his acquaintances in loan repaying </a:t>
            </a:r>
            <a:r>
              <a:rPr lang="en-US" dirty="0" smtClean="0"/>
              <a:t>capability.</a:t>
            </a:r>
          </a:p>
          <a:p>
            <a:r>
              <a:rPr lang="en-US" dirty="0" smtClean="0"/>
              <a:t>Admission students by Universities</a:t>
            </a:r>
          </a:p>
          <a:p>
            <a:r>
              <a:rPr lang="en-US" dirty="0" smtClean="0"/>
              <a:t>Employment of job applicants  by companies</a:t>
            </a:r>
            <a:endParaRPr lang="en-US" dirty="0" smtClean="0"/>
          </a:p>
          <a:p>
            <a:r>
              <a:rPr lang="en-US" dirty="0" smtClean="0"/>
              <a:t>Insurance : Similar method can be used here.</a:t>
            </a:r>
            <a:endParaRPr lang="en-IN"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Application(</a:t>
            </a:r>
            <a:r>
              <a:rPr lang="en-US" dirty="0" err="1" smtClean="0">
                <a:solidFill>
                  <a:srgbClr val="002060"/>
                </a:solidFill>
              </a:rPr>
              <a:t>contd</a:t>
            </a:r>
            <a:r>
              <a:rPr lang="en-US" dirty="0" smtClean="0">
                <a:solidFill>
                  <a:srgbClr val="002060"/>
                </a:solidFill>
              </a:rPr>
              <a:t>)</a:t>
            </a:r>
            <a:endParaRPr lang="en-IN" dirty="0">
              <a:solidFill>
                <a:srgbClr val="002060"/>
              </a:solidFill>
            </a:endParaRPr>
          </a:p>
        </p:txBody>
      </p:sp>
      <p:sp>
        <p:nvSpPr>
          <p:cNvPr id="3" name="Content Placeholder 2"/>
          <p:cNvSpPr>
            <a:spLocks noGrp="1"/>
          </p:cNvSpPr>
          <p:nvPr>
            <p:ph idx="1"/>
          </p:nvPr>
        </p:nvSpPr>
        <p:spPr/>
        <p:txBody>
          <a:bodyPr>
            <a:normAutofit/>
          </a:bodyPr>
          <a:lstStyle/>
          <a:p>
            <a:pPr>
              <a:buNone/>
            </a:pPr>
            <a:r>
              <a:rPr lang="en-US" dirty="0" smtClean="0"/>
              <a:t>   In the dataset we are using we have very limited information about the subjects. The only change in the distance between two individuals is the number of mutual friends. If we instead had facebook data or twitter data where we also can see the subjects’ interests and likes, the influence could have been studied in a more detailed manner.</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References</a:t>
            </a:r>
            <a:endParaRPr lang="en-IN" dirty="0">
              <a:solidFill>
                <a:srgbClr val="002060"/>
              </a:solidFill>
            </a:endParaRPr>
          </a:p>
        </p:txBody>
      </p:sp>
      <p:sp>
        <p:nvSpPr>
          <p:cNvPr id="3" name="Content Placeholder 2"/>
          <p:cNvSpPr>
            <a:spLocks noGrp="1"/>
          </p:cNvSpPr>
          <p:nvPr>
            <p:ph idx="1"/>
          </p:nvPr>
        </p:nvSpPr>
        <p:spPr/>
        <p:txBody>
          <a:bodyPr>
            <a:normAutofit fontScale="77500" lnSpcReduction="20000"/>
          </a:bodyPr>
          <a:lstStyle/>
          <a:p>
            <a:pPr marL="514350" indent="-514350">
              <a:buFont typeface="+mj-lt"/>
              <a:buAutoNum type="arabicParenR"/>
            </a:pPr>
            <a:r>
              <a:rPr lang="en-IN" dirty="0" smtClean="0"/>
              <a:t>Evolution of Social-Attribute Networks: Measurements, Modelling, and Implications using Google+ by Neil Zhengiang, Wenchang Xu, Ling Huang, Prateek Mittal, Emil Stefanov, Vyas Sekar and Dawn Song.</a:t>
            </a:r>
          </a:p>
          <a:p>
            <a:pPr marL="514350" indent="-514350">
              <a:buNone/>
            </a:pPr>
            <a:r>
              <a:rPr lang="en-IN" dirty="0" smtClean="0"/>
              <a:t> </a:t>
            </a:r>
          </a:p>
          <a:p>
            <a:pPr marL="514350" indent="-514350">
              <a:buFont typeface="+mj-lt"/>
              <a:buAutoNum type="arabicParenR" startAt="2"/>
            </a:pPr>
            <a:r>
              <a:rPr lang="en-IN" dirty="0" smtClean="0"/>
              <a:t>Jointly Predicting Links and Inferring Attributes using a Social-Attribute Network (SAN) by Dawn Song, Ling Huang, Neil Zhengiang Gong, Ameet Talwalkar, Lester Mackey, Eui Chul Richard Shin, Emil Stefanov and Elaine (Runting) Shi. </a:t>
            </a:r>
          </a:p>
          <a:p>
            <a:pPr marL="514350" indent="-514350">
              <a:buFont typeface="+mj-lt"/>
              <a:buAutoNum type="arabicParenR" startAt="2"/>
            </a:pPr>
            <a:endParaRPr lang="en-IN" dirty="0" smtClean="0"/>
          </a:p>
          <a:p>
            <a:pPr marL="514350" indent="-514350">
              <a:buFont typeface="+mj-lt"/>
              <a:buAutoNum type="arabicParenR" startAt="2"/>
            </a:pPr>
            <a:r>
              <a:rPr lang="en-IN" dirty="0" smtClean="0"/>
              <a:t>Impact of Social Network on Financial Decision, forthcoming in Studies in Microeconomics 2015 by Koushiki Sarkar, Abhishek Ray and Diganta Mukherjee. </a:t>
            </a:r>
          </a:p>
          <a:p>
            <a:pPr marL="514350" indent="-514350">
              <a:buFont typeface="+mj-lt"/>
              <a:buAutoNum type="arabicParenR" startAt="2"/>
            </a:pPr>
            <a:endParaRPr lang="en-IN" dirty="0" smtClean="0"/>
          </a:p>
          <a:p>
            <a:pPr marL="514350" indent="-514350">
              <a:buFont typeface="+mj-lt"/>
              <a:buAutoNum type="arabicParenR" startAt="2"/>
            </a:pPr>
            <a:r>
              <a:rPr lang="en-IN" dirty="0" smtClean="0"/>
              <a:t>Algorithm Design by John Kleinberg and Eva Tardos.</a:t>
            </a:r>
            <a:endParaRPr lang="en-IN"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1026" name="Picture 2" descr="C:\Program Files (x86)\Microsoft Office\MEDIA\OFFICE12\Lines\BD15073_.gif"/>
          <p:cNvPicPr>
            <a:picLocks noGrp="1" noChangeAspect="1" noChangeArrowheads="1"/>
          </p:cNvPicPr>
          <p:nvPr>
            <p:ph idx="1"/>
          </p:nvPr>
        </p:nvPicPr>
        <p:blipFill>
          <a:blip r:embed="rId2"/>
          <a:stretch>
            <a:fillRect/>
          </a:stretch>
        </p:blipFill>
        <p:spPr bwMode="auto">
          <a:xfrm>
            <a:off x="1714500" y="4082256"/>
            <a:ext cx="5715000" cy="95250"/>
          </a:xfrm>
          <a:prstGeom prst="rect">
            <a:avLst/>
          </a:prstGeom>
          <a:noFill/>
        </p:spPr>
      </p:pic>
      <p:sp>
        <p:nvSpPr>
          <p:cNvPr id="4" name="Rectangle 3"/>
          <p:cNvSpPr/>
          <p:nvPr/>
        </p:nvSpPr>
        <p:spPr>
          <a:xfrm>
            <a:off x="2357422" y="2643182"/>
            <a:ext cx="4572032" cy="92333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14290"/>
            <a:ext cx="8229600" cy="1143000"/>
          </a:xfrm>
        </p:spPr>
        <p:txBody>
          <a:bodyPr/>
          <a:lstStyle/>
          <a:p>
            <a:r>
              <a:rPr lang="en-US" dirty="0" smtClean="0">
                <a:solidFill>
                  <a:srgbClr val="002060"/>
                </a:solidFill>
              </a:rPr>
              <a:t>Data Description</a:t>
            </a:r>
            <a:endParaRPr lang="en-IN" dirty="0">
              <a:solidFill>
                <a:srgbClr val="002060"/>
              </a:solidFill>
            </a:endParaRPr>
          </a:p>
        </p:txBody>
      </p:sp>
      <p:sp>
        <p:nvSpPr>
          <p:cNvPr id="3" name="Content Placeholder 2"/>
          <p:cNvSpPr>
            <a:spLocks noGrp="1"/>
          </p:cNvSpPr>
          <p:nvPr>
            <p:ph idx="1"/>
          </p:nvPr>
        </p:nvSpPr>
        <p:spPr>
          <a:xfrm>
            <a:off x="142844" y="1600200"/>
            <a:ext cx="8643998" cy="4525963"/>
          </a:xfrm>
        </p:spPr>
        <p:txBody>
          <a:bodyPr>
            <a:normAutofit lnSpcReduction="10000"/>
          </a:bodyPr>
          <a:lstStyle/>
          <a:p>
            <a:r>
              <a:rPr lang="en-IN" dirty="0" smtClean="0"/>
              <a:t>Source </a:t>
            </a:r>
            <a:r>
              <a:rPr lang="en-IN" dirty="0"/>
              <a:t>of data </a:t>
            </a:r>
            <a:r>
              <a:rPr lang="en-IN" dirty="0" smtClean="0"/>
              <a:t>: </a:t>
            </a:r>
            <a:r>
              <a:rPr lang="en-IN" dirty="0" smtClean="0">
                <a:hlinkClick r:id="rId2"/>
              </a:rPr>
              <a:t>https://snap.stanford.edu/data</a:t>
            </a:r>
            <a:endParaRPr lang="en-IN" dirty="0" smtClean="0"/>
          </a:p>
          <a:p>
            <a:r>
              <a:rPr lang="en-IN" dirty="0" smtClean="0"/>
              <a:t>Social </a:t>
            </a:r>
            <a:r>
              <a:rPr lang="en-IN" dirty="0"/>
              <a:t>networking site : Google plus</a:t>
            </a:r>
            <a:r>
              <a:rPr lang="en-IN" dirty="0" smtClean="0"/>
              <a:t> </a:t>
            </a:r>
          </a:p>
          <a:p>
            <a:r>
              <a:rPr lang="en-IN" dirty="0" smtClean="0"/>
              <a:t>number </a:t>
            </a:r>
            <a:r>
              <a:rPr lang="en-IN" dirty="0"/>
              <a:t>of subjects : </a:t>
            </a:r>
            <a:r>
              <a:rPr lang="en-IN" dirty="0" smtClean="0"/>
              <a:t>1692</a:t>
            </a:r>
          </a:p>
          <a:p>
            <a:r>
              <a:rPr lang="en-IN" dirty="0" smtClean="0"/>
              <a:t>1319 records for each subject</a:t>
            </a:r>
            <a:r>
              <a:rPr lang="en-IN" dirty="0"/>
              <a:t>. Value is '0' or </a:t>
            </a:r>
            <a:r>
              <a:rPr lang="en-IN" dirty="0" smtClean="0"/>
              <a:t>'1’.</a:t>
            </a:r>
          </a:p>
          <a:p>
            <a:r>
              <a:rPr lang="en-IN" dirty="0" smtClean="0"/>
              <a:t>First </a:t>
            </a:r>
            <a:r>
              <a:rPr lang="en-IN" dirty="0"/>
              <a:t>column of data contains subjects' </a:t>
            </a:r>
            <a:r>
              <a:rPr lang="en-IN" dirty="0" smtClean="0"/>
              <a:t>names</a:t>
            </a:r>
          </a:p>
          <a:p>
            <a:r>
              <a:rPr lang="en-IN" dirty="0" smtClean="0"/>
              <a:t>Attribute information   </a:t>
            </a:r>
          </a:p>
          <a:p>
            <a:r>
              <a:rPr lang="en-US" dirty="0" smtClean="0"/>
              <a:t>  columns 2 to 4 correspond to gender</a:t>
            </a:r>
            <a:endParaRPr lang="en-IN" dirty="0" smtClean="0"/>
          </a:p>
          <a:p>
            <a:pPr>
              <a:buNone/>
            </a:pPr>
            <a:r>
              <a:rPr lang="en-IN" dirty="0" smtClean="0"/>
              <a:t>      columns 4 </a:t>
            </a:r>
            <a:r>
              <a:rPr lang="en-IN" dirty="0"/>
              <a:t>to 122 correspond to </a:t>
            </a:r>
            <a:r>
              <a:rPr lang="en-IN" dirty="0" smtClean="0"/>
              <a:t>institution </a:t>
            </a:r>
          </a:p>
          <a:p>
            <a:pPr>
              <a:buNone/>
            </a:pPr>
            <a:r>
              <a:rPr lang="en-IN" dirty="0" smtClean="0"/>
              <a:t>      columns </a:t>
            </a:r>
            <a:r>
              <a:rPr lang="en-IN" dirty="0"/>
              <a:t>811 to 1177 correspond to place</a:t>
            </a:r>
            <a:r>
              <a:rPr lang="en-IN" dirty="0" smtClean="0"/>
              <a:t> </a:t>
            </a:r>
          </a:p>
          <a:p>
            <a:pPr>
              <a:buNone/>
            </a:pPr>
            <a:r>
              <a:rPr lang="en-IN" dirty="0" smtClean="0"/>
              <a:t>      columns </a:t>
            </a:r>
            <a:r>
              <a:rPr lang="en-IN" dirty="0"/>
              <a:t>1178 to 1319 correspond to </a:t>
            </a:r>
            <a:r>
              <a:rPr lang="en-IN" dirty="0" smtClean="0"/>
              <a:t>university</a:t>
            </a:r>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338"/>
            <a:ext cx="7467600" cy="1143000"/>
          </a:xfrm>
        </p:spPr>
        <p:txBody>
          <a:bodyPr/>
          <a:lstStyle/>
          <a:p>
            <a:r>
              <a:rPr lang="en-US" dirty="0" smtClean="0">
                <a:solidFill>
                  <a:srgbClr val="002060"/>
                </a:solidFill>
              </a:rPr>
              <a:t>Classification</a:t>
            </a:r>
            <a:endParaRPr lang="en-IN" dirty="0">
              <a:solidFill>
                <a:srgbClr val="002060"/>
              </a:solidFill>
            </a:endParaRPr>
          </a:p>
        </p:txBody>
      </p:sp>
      <p:sp>
        <p:nvSpPr>
          <p:cNvPr id="5" name="Content Placeholder 4"/>
          <p:cNvSpPr>
            <a:spLocks noGrp="1"/>
          </p:cNvSpPr>
          <p:nvPr>
            <p:ph sz="half" idx="1"/>
          </p:nvPr>
        </p:nvSpPr>
        <p:spPr>
          <a:xfrm>
            <a:off x="928662" y="857232"/>
            <a:ext cx="7496204" cy="6143644"/>
          </a:xfrm>
        </p:spPr>
        <p:txBody>
          <a:bodyPr numCol="2">
            <a:normAutofit/>
          </a:bodyPr>
          <a:lstStyle/>
          <a:p>
            <a:pPr>
              <a:buNone/>
            </a:pPr>
            <a:r>
              <a:rPr lang="en-US" dirty="0" smtClean="0"/>
              <a:t>Gender</a:t>
            </a:r>
          </a:p>
          <a:p>
            <a:r>
              <a:rPr lang="en-US" dirty="0" smtClean="0"/>
              <a:t>Male</a:t>
            </a:r>
          </a:p>
          <a:p>
            <a:r>
              <a:rPr lang="en-US" dirty="0" smtClean="0"/>
              <a:t>Female</a:t>
            </a:r>
          </a:p>
          <a:p>
            <a:r>
              <a:rPr lang="en-US" dirty="0" smtClean="0"/>
              <a:t>Others</a:t>
            </a:r>
          </a:p>
          <a:p>
            <a:pPr>
              <a:buNone/>
            </a:pPr>
            <a:r>
              <a:rPr lang="en-US" dirty="0" smtClean="0"/>
              <a:t>Institution</a:t>
            </a:r>
          </a:p>
          <a:p>
            <a:r>
              <a:rPr lang="en-US" dirty="0" smtClean="0"/>
              <a:t>Research and education</a:t>
            </a:r>
          </a:p>
          <a:p>
            <a:r>
              <a:rPr lang="en-US" dirty="0" smtClean="0"/>
              <a:t>Finance</a:t>
            </a:r>
          </a:p>
          <a:p>
            <a:r>
              <a:rPr lang="en-US" dirty="0" smtClean="0"/>
              <a:t>Self-employed</a:t>
            </a:r>
          </a:p>
          <a:p>
            <a:r>
              <a:rPr lang="en-US" dirty="0" smtClean="0"/>
              <a:t>IT engineering</a:t>
            </a:r>
          </a:p>
          <a:p>
            <a:r>
              <a:rPr lang="en-US" dirty="0" smtClean="0"/>
              <a:t>Media( News, Entertainment)</a:t>
            </a:r>
          </a:p>
          <a:p>
            <a:r>
              <a:rPr lang="en-US" dirty="0" smtClean="0"/>
              <a:t>Others</a:t>
            </a:r>
          </a:p>
          <a:p>
            <a:pPr>
              <a:buNone/>
            </a:pPr>
            <a:endParaRPr lang="en-US" dirty="0" smtClean="0"/>
          </a:p>
          <a:p>
            <a:pPr>
              <a:buNone/>
            </a:pPr>
            <a:r>
              <a:rPr lang="en-US" dirty="0" smtClean="0"/>
              <a:t>University</a:t>
            </a:r>
          </a:p>
          <a:p>
            <a:r>
              <a:rPr lang="en-US" dirty="0" smtClean="0"/>
              <a:t>America</a:t>
            </a:r>
          </a:p>
          <a:p>
            <a:r>
              <a:rPr lang="en-US" dirty="0" smtClean="0"/>
              <a:t>Asia</a:t>
            </a:r>
          </a:p>
          <a:p>
            <a:r>
              <a:rPr lang="en-US" dirty="0" smtClean="0"/>
              <a:t>Europe</a:t>
            </a:r>
          </a:p>
          <a:p>
            <a:r>
              <a:rPr lang="en-US" dirty="0" smtClean="0"/>
              <a:t>Others</a:t>
            </a:r>
          </a:p>
          <a:p>
            <a:pPr>
              <a:buNone/>
            </a:pPr>
            <a:r>
              <a:rPr lang="en-US" dirty="0" smtClean="0"/>
              <a:t>Place</a:t>
            </a:r>
          </a:p>
          <a:p>
            <a:r>
              <a:rPr lang="en-US" dirty="0" smtClean="0"/>
              <a:t>America</a:t>
            </a:r>
          </a:p>
          <a:p>
            <a:r>
              <a:rPr lang="en-US" dirty="0" smtClean="0"/>
              <a:t>Asia</a:t>
            </a:r>
          </a:p>
          <a:p>
            <a:r>
              <a:rPr lang="en-US" dirty="0" smtClean="0"/>
              <a:t>Europe</a:t>
            </a:r>
          </a:p>
          <a:p>
            <a:r>
              <a:rPr lang="en-US" dirty="0" smtClean="0"/>
              <a:t>Others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39784"/>
          </a:xfrm>
        </p:spPr>
        <p:txBody>
          <a:bodyPr>
            <a:normAutofit fontScale="90000"/>
          </a:bodyPr>
          <a:lstStyle/>
          <a:p>
            <a:r>
              <a:rPr lang="en-US" dirty="0" smtClean="0">
                <a:solidFill>
                  <a:srgbClr val="002060"/>
                </a:solidFill>
              </a:rPr>
              <a:t>Algorithm for data modification</a:t>
            </a:r>
            <a:endParaRPr lang="en-IN" dirty="0">
              <a:solidFill>
                <a:srgbClr val="002060"/>
              </a:solidFill>
            </a:endParaRPr>
          </a:p>
        </p:txBody>
      </p:sp>
      <p:sp>
        <p:nvSpPr>
          <p:cNvPr id="3" name="Content Placeholder 2"/>
          <p:cNvSpPr>
            <a:spLocks noGrp="1"/>
          </p:cNvSpPr>
          <p:nvPr>
            <p:ph idx="1"/>
          </p:nvPr>
        </p:nvSpPr>
        <p:spPr>
          <a:xfrm>
            <a:off x="285720" y="1142984"/>
            <a:ext cx="8686800" cy="5000660"/>
          </a:xfrm>
        </p:spPr>
        <p:txBody>
          <a:bodyPr>
            <a:noAutofit/>
          </a:bodyPr>
          <a:lstStyle/>
          <a:p>
            <a:pPr>
              <a:buNone/>
            </a:pPr>
            <a:r>
              <a:rPr lang="en-IN" sz="2400" b="1" u="sng" dirty="0" smtClean="0"/>
              <a:t>Given</a:t>
            </a:r>
            <a:r>
              <a:rPr lang="en-IN" sz="2400" dirty="0" smtClean="0"/>
              <a:t> :    </a:t>
            </a:r>
            <a:r>
              <a:rPr lang="en-IN" sz="2400" dirty="0" err="1" smtClean="0"/>
              <a:t>i</a:t>
            </a:r>
            <a:r>
              <a:rPr lang="en-IN" sz="2400" dirty="0"/>
              <a:t>) A file (say </a:t>
            </a:r>
            <a:r>
              <a:rPr lang="en-IN" sz="2400" u="sng" dirty="0"/>
              <a:t>binfile</a:t>
            </a:r>
            <a:r>
              <a:rPr lang="en-IN" sz="2400" dirty="0"/>
              <a:t>) containing the id numbers of n different person and a binary string of </a:t>
            </a:r>
            <a:r>
              <a:rPr lang="en-IN" sz="2400" dirty="0" smtClean="0"/>
              <a:t>0’s </a:t>
            </a:r>
            <a:r>
              <a:rPr lang="en-IN" sz="2400" dirty="0"/>
              <a:t>and </a:t>
            </a:r>
            <a:r>
              <a:rPr lang="en-IN" sz="2400" dirty="0" smtClean="0"/>
              <a:t>1’s </a:t>
            </a:r>
            <a:r>
              <a:rPr lang="en-IN" sz="2400" dirty="0"/>
              <a:t>for each possible position of each id</a:t>
            </a:r>
            <a:r>
              <a:rPr lang="en-IN" sz="2400" dirty="0" smtClean="0"/>
              <a:t>.</a:t>
            </a:r>
          </a:p>
          <a:p>
            <a:pPr>
              <a:buNone/>
            </a:pPr>
            <a:r>
              <a:rPr lang="en-IN" sz="2400" dirty="0" smtClean="0"/>
              <a:t>               ii) </a:t>
            </a:r>
            <a:r>
              <a:rPr lang="en-IN" sz="2400" dirty="0"/>
              <a:t>A file (say </a:t>
            </a:r>
            <a:r>
              <a:rPr lang="en-IN" sz="2400" u="sng" dirty="0"/>
              <a:t>featname</a:t>
            </a:r>
            <a:r>
              <a:rPr lang="en-IN" sz="2400" dirty="0"/>
              <a:t>) containing the list of all the feature names of n different </a:t>
            </a:r>
            <a:r>
              <a:rPr lang="en-IN" sz="2400" dirty="0" smtClean="0"/>
              <a:t>person</a:t>
            </a:r>
          </a:p>
          <a:p>
            <a:pPr>
              <a:buNone/>
            </a:pPr>
            <a:r>
              <a:rPr lang="en-IN" sz="2400" b="1" u="sng" dirty="0" smtClean="0"/>
              <a:t>Steps</a:t>
            </a:r>
          </a:p>
          <a:p>
            <a:pPr marL="419100" indent="-382588">
              <a:buNone/>
            </a:pPr>
            <a:r>
              <a:rPr lang="en-IN" sz="2400" b="1" dirty="0" smtClean="0"/>
              <a:t>Step </a:t>
            </a:r>
            <a:r>
              <a:rPr lang="en-IN" sz="2400" b="1" dirty="0"/>
              <a:t>1</a:t>
            </a:r>
            <a:r>
              <a:rPr lang="en-IN" sz="2400" dirty="0"/>
              <a:t>: set I :=</a:t>
            </a:r>
            <a:r>
              <a:rPr lang="en-IN" sz="2400" dirty="0" smtClean="0"/>
              <a:t>0</a:t>
            </a:r>
          </a:p>
          <a:p>
            <a:pPr marL="419100" indent="-382588">
              <a:buNone/>
            </a:pPr>
            <a:r>
              <a:rPr lang="en-IN" sz="2400" b="1" dirty="0" smtClean="0"/>
              <a:t>Step </a:t>
            </a:r>
            <a:r>
              <a:rPr lang="en-IN" sz="2400" b="1" dirty="0"/>
              <a:t>2</a:t>
            </a:r>
            <a:r>
              <a:rPr lang="en-IN" sz="2400" dirty="0"/>
              <a:t>: find the positions of </a:t>
            </a:r>
            <a:r>
              <a:rPr lang="en-IN" sz="2400" dirty="0" smtClean="0"/>
              <a:t>1’s </a:t>
            </a:r>
            <a:r>
              <a:rPr lang="en-IN" sz="2400" dirty="0"/>
              <a:t>in the binary string of </a:t>
            </a:r>
            <a:r>
              <a:rPr lang="en-IN" sz="2400" dirty="0" smtClean="0"/>
              <a:t>0’s </a:t>
            </a:r>
            <a:r>
              <a:rPr lang="en-IN" sz="2400" dirty="0"/>
              <a:t>and </a:t>
            </a:r>
            <a:r>
              <a:rPr lang="en-IN" sz="2400" dirty="0" smtClean="0"/>
              <a:t>1’s </a:t>
            </a:r>
            <a:r>
              <a:rPr lang="en-IN" sz="2400" dirty="0"/>
              <a:t>of the </a:t>
            </a:r>
            <a:r>
              <a:rPr lang="en-IN" sz="2400" u="sng" dirty="0" err="1"/>
              <a:t>ith</a:t>
            </a:r>
            <a:r>
              <a:rPr lang="en-IN" sz="2400" dirty="0"/>
              <a:t> id </a:t>
            </a:r>
            <a:r>
              <a:rPr lang="en-IN" sz="2400" dirty="0" smtClean="0"/>
              <a:t>stored </a:t>
            </a:r>
            <a:r>
              <a:rPr lang="en-IN" sz="2400" dirty="0"/>
              <a:t>in the </a:t>
            </a:r>
            <a:r>
              <a:rPr lang="en-IN" sz="2400" dirty="0" smtClean="0"/>
              <a:t> file </a:t>
            </a:r>
            <a:r>
              <a:rPr lang="en-IN" sz="2400" u="sng" dirty="0"/>
              <a:t>binfile</a:t>
            </a:r>
            <a:r>
              <a:rPr lang="en-IN" sz="2400" dirty="0"/>
              <a:t> and store the positions in a new file (say </a:t>
            </a:r>
            <a:r>
              <a:rPr lang="en-IN" sz="2400" u="sng" dirty="0"/>
              <a:t>file1</a:t>
            </a:r>
            <a:r>
              <a:rPr lang="en-IN" sz="2400" dirty="0"/>
              <a:t>) along with the </a:t>
            </a:r>
            <a:r>
              <a:rPr lang="en-IN" sz="2400" dirty="0" smtClean="0"/>
              <a:t>id.</a:t>
            </a:r>
          </a:p>
          <a:p>
            <a:pPr marL="419100" indent="-382588">
              <a:buNone/>
            </a:pPr>
            <a:r>
              <a:rPr lang="en-IN" sz="2400" dirty="0" smtClean="0"/>
              <a:t> </a:t>
            </a:r>
            <a:r>
              <a:rPr lang="en-IN" sz="2400" b="1" dirty="0"/>
              <a:t>Step 3</a:t>
            </a:r>
            <a:r>
              <a:rPr lang="en-IN" sz="2400" dirty="0"/>
              <a:t>: set </a:t>
            </a:r>
            <a:r>
              <a:rPr lang="en-IN" sz="2400" dirty="0" err="1"/>
              <a:t>i</a:t>
            </a:r>
            <a:r>
              <a:rPr lang="en-IN" sz="2400" dirty="0"/>
              <a:t> :=</a:t>
            </a:r>
            <a:r>
              <a:rPr lang="en-IN" sz="2400" dirty="0" err="1"/>
              <a:t>i</a:t>
            </a:r>
            <a:r>
              <a:rPr lang="en-IN" sz="2400" dirty="0"/>
              <a:t> + </a:t>
            </a:r>
            <a:r>
              <a:rPr lang="en-IN" sz="2400" dirty="0" smtClean="0"/>
              <a:t>1</a:t>
            </a:r>
          </a:p>
          <a:p>
            <a:pPr marL="419100" indent="-382588">
              <a:buNone/>
            </a:pPr>
            <a:r>
              <a:rPr lang="en-IN" sz="2400" dirty="0" smtClean="0"/>
              <a:t> </a:t>
            </a:r>
            <a:r>
              <a:rPr lang="en-IN" sz="2400" b="1" dirty="0"/>
              <a:t>Step 4</a:t>
            </a:r>
            <a:r>
              <a:rPr lang="en-IN" sz="2400" dirty="0"/>
              <a:t>: if </a:t>
            </a:r>
            <a:r>
              <a:rPr lang="en-IN" sz="2400" dirty="0" err="1"/>
              <a:t>i</a:t>
            </a:r>
            <a:r>
              <a:rPr lang="en-IN" sz="2400" dirty="0"/>
              <a:t>&lt;n </a:t>
            </a:r>
            <a:r>
              <a:rPr lang="en-IN" sz="2400" u="sng" dirty="0"/>
              <a:t>goto</a:t>
            </a:r>
            <a:r>
              <a:rPr lang="en-IN" sz="2400" dirty="0"/>
              <a:t> step 2 else </a:t>
            </a:r>
            <a:r>
              <a:rPr lang="en-IN" sz="2400" u="sng" dirty="0"/>
              <a:t>goto</a:t>
            </a:r>
            <a:r>
              <a:rPr lang="en-IN" sz="2400" dirty="0"/>
              <a:t> step </a:t>
            </a:r>
            <a:r>
              <a:rPr lang="en-IN" sz="2400" dirty="0" smtClean="0"/>
              <a:t>5</a:t>
            </a:r>
          </a:p>
          <a:p>
            <a:pPr marL="419100" indent="-382588">
              <a:buNone/>
            </a:pPr>
            <a:r>
              <a:rPr lang="en-IN" sz="2400" dirty="0" smtClean="0"/>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2060"/>
                </a:solidFill>
              </a:rPr>
              <a:t>Algorithm for data modification(</a:t>
            </a:r>
            <a:r>
              <a:rPr lang="en-US" dirty="0" err="1" smtClean="0">
                <a:solidFill>
                  <a:srgbClr val="002060"/>
                </a:solidFill>
              </a:rPr>
              <a:t>contd</a:t>
            </a:r>
            <a:r>
              <a:rPr lang="en-US" dirty="0" smtClean="0">
                <a:solidFill>
                  <a:srgbClr val="002060"/>
                </a:solidFill>
              </a:rPr>
              <a:t>)</a:t>
            </a:r>
            <a:endParaRPr lang="en-IN" dirty="0">
              <a:solidFill>
                <a:srgbClr val="002060"/>
              </a:solidFill>
            </a:endParaRPr>
          </a:p>
        </p:txBody>
      </p:sp>
      <p:sp>
        <p:nvSpPr>
          <p:cNvPr id="3" name="Content Placeholder 2"/>
          <p:cNvSpPr>
            <a:spLocks noGrp="1"/>
          </p:cNvSpPr>
          <p:nvPr>
            <p:ph idx="1"/>
          </p:nvPr>
        </p:nvSpPr>
        <p:spPr/>
        <p:txBody>
          <a:bodyPr>
            <a:normAutofit fontScale="92500" lnSpcReduction="20000"/>
          </a:bodyPr>
          <a:lstStyle/>
          <a:p>
            <a:pPr marL="419100" indent="-382588">
              <a:buNone/>
            </a:pPr>
            <a:r>
              <a:rPr lang="en-IN" b="1" dirty="0" smtClean="0"/>
              <a:t>Step 5</a:t>
            </a:r>
            <a:r>
              <a:rPr lang="en-IN" dirty="0" smtClean="0"/>
              <a:t>: set </a:t>
            </a:r>
            <a:r>
              <a:rPr lang="en-IN" dirty="0" err="1" smtClean="0"/>
              <a:t>i</a:t>
            </a:r>
            <a:r>
              <a:rPr lang="en-IN" dirty="0" smtClean="0"/>
              <a:t> :=0 </a:t>
            </a:r>
          </a:p>
          <a:p>
            <a:pPr marL="419100" indent="-382588">
              <a:buNone/>
            </a:pPr>
            <a:r>
              <a:rPr lang="en-IN" b="1" dirty="0" smtClean="0"/>
              <a:t>Step 6</a:t>
            </a:r>
            <a:r>
              <a:rPr lang="en-IN" dirty="0" smtClean="0"/>
              <a:t>: extract the string containing the position of 1’s for the </a:t>
            </a:r>
            <a:r>
              <a:rPr lang="en-IN" u="sng" dirty="0" err="1" smtClean="0"/>
              <a:t>ith</a:t>
            </a:r>
            <a:r>
              <a:rPr lang="en-IN" dirty="0" smtClean="0"/>
              <a:t> id from </a:t>
            </a:r>
            <a:r>
              <a:rPr lang="en-IN" u="sng" dirty="0" smtClean="0"/>
              <a:t>file1</a:t>
            </a:r>
            <a:r>
              <a:rPr lang="en-IN" dirty="0" smtClean="0"/>
              <a:t> file</a:t>
            </a:r>
          </a:p>
          <a:p>
            <a:pPr marL="419100" indent="-382588">
              <a:buNone/>
            </a:pPr>
            <a:r>
              <a:rPr lang="en-IN" b="1" dirty="0" smtClean="0"/>
              <a:t>Step 7</a:t>
            </a:r>
            <a:r>
              <a:rPr lang="en-IN" dirty="0" smtClean="0"/>
              <a:t>: search the features stored in a file named </a:t>
            </a:r>
            <a:r>
              <a:rPr lang="en-IN" dirty="0" err="1" smtClean="0"/>
              <a:t>featnames</a:t>
            </a:r>
            <a:r>
              <a:rPr lang="en-IN" dirty="0" smtClean="0"/>
              <a:t> of  the person having the </a:t>
            </a:r>
            <a:r>
              <a:rPr lang="en-IN" dirty="0" err="1" smtClean="0"/>
              <a:t>ith</a:t>
            </a:r>
            <a:r>
              <a:rPr lang="en-IN" dirty="0" smtClean="0"/>
              <a:t> id  by the position numbers extracted from file file1 and store them in a file (say </a:t>
            </a:r>
            <a:r>
              <a:rPr lang="en-IN" u="sng" dirty="0" smtClean="0"/>
              <a:t>file2</a:t>
            </a:r>
            <a:r>
              <a:rPr lang="en-IN" dirty="0" smtClean="0"/>
              <a:t>)    along with the id  number</a:t>
            </a:r>
          </a:p>
          <a:p>
            <a:pPr marL="419100" indent="-382588">
              <a:buNone/>
            </a:pPr>
            <a:r>
              <a:rPr lang="en-IN" b="1" dirty="0" smtClean="0"/>
              <a:t>Step 8</a:t>
            </a:r>
            <a:r>
              <a:rPr lang="en-IN" dirty="0" smtClean="0"/>
              <a:t>: set </a:t>
            </a:r>
            <a:r>
              <a:rPr lang="en-IN" dirty="0" err="1" smtClean="0"/>
              <a:t>i</a:t>
            </a:r>
            <a:r>
              <a:rPr lang="en-IN" dirty="0" smtClean="0"/>
              <a:t> :=</a:t>
            </a:r>
            <a:r>
              <a:rPr lang="en-IN" dirty="0" err="1" smtClean="0"/>
              <a:t>i</a:t>
            </a:r>
            <a:r>
              <a:rPr lang="en-IN" dirty="0" smtClean="0"/>
              <a:t> + 1</a:t>
            </a:r>
          </a:p>
          <a:p>
            <a:pPr marL="419100" indent="-382588">
              <a:buNone/>
            </a:pPr>
            <a:r>
              <a:rPr lang="en-IN" b="1" dirty="0" smtClean="0"/>
              <a:t>Step 9</a:t>
            </a:r>
            <a:r>
              <a:rPr lang="en-IN" dirty="0" smtClean="0"/>
              <a:t>: if </a:t>
            </a:r>
            <a:r>
              <a:rPr lang="en-IN" dirty="0" err="1" smtClean="0"/>
              <a:t>i</a:t>
            </a:r>
            <a:r>
              <a:rPr lang="en-IN" dirty="0" smtClean="0"/>
              <a:t>&lt;n then </a:t>
            </a:r>
            <a:r>
              <a:rPr lang="en-IN" u="sng" dirty="0" smtClean="0"/>
              <a:t>goto</a:t>
            </a:r>
            <a:r>
              <a:rPr lang="en-IN" dirty="0" smtClean="0"/>
              <a:t> step 6 else </a:t>
            </a:r>
            <a:r>
              <a:rPr lang="en-IN" u="sng" dirty="0" smtClean="0"/>
              <a:t>goto</a:t>
            </a:r>
            <a:r>
              <a:rPr lang="en-IN" dirty="0" smtClean="0"/>
              <a:t> step 10</a:t>
            </a:r>
          </a:p>
          <a:p>
            <a:pPr marL="419100" indent="-382588">
              <a:buNone/>
            </a:pPr>
            <a:r>
              <a:rPr lang="en-IN" b="1" dirty="0" smtClean="0"/>
              <a:t>Step 10</a:t>
            </a:r>
            <a:r>
              <a:rPr lang="en-IN" dirty="0" smtClean="0"/>
              <a:t>: the new file generated (</a:t>
            </a:r>
            <a:r>
              <a:rPr lang="en-IN" u="sng" dirty="0" smtClean="0"/>
              <a:t>file2</a:t>
            </a:r>
            <a:r>
              <a:rPr lang="en-IN" dirty="0" smtClean="0"/>
              <a:t>) contains the details of n different persons</a:t>
            </a:r>
          </a:p>
          <a:p>
            <a:pPr marL="419100" indent="-382588">
              <a:buNone/>
            </a:pPr>
            <a:r>
              <a:rPr lang="en-IN" b="1" dirty="0" smtClean="0"/>
              <a:t>Step 11</a:t>
            </a:r>
            <a:r>
              <a:rPr lang="en-IN" dirty="0" smtClean="0"/>
              <a:t>: end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29642" cy="725470"/>
          </a:xfrm>
        </p:spPr>
        <p:txBody>
          <a:bodyPr>
            <a:noAutofit/>
          </a:bodyPr>
          <a:lstStyle/>
          <a:p>
            <a:r>
              <a:rPr lang="en-IN" sz="3600" dirty="0" smtClean="0">
                <a:solidFill>
                  <a:srgbClr val="002060"/>
                </a:solidFill>
              </a:rPr>
              <a:t>Example of the modification on first subject</a:t>
            </a:r>
            <a:endParaRPr lang="en-IN" sz="3600" dirty="0">
              <a:solidFill>
                <a:srgbClr val="002060"/>
              </a:solidFill>
            </a:endParaRPr>
          </a:p>
        </p:txBody>
      </p:sp>
      <p:sp>
        <p:nvSpPr>
          <p:cNvPr id="3" name="Content Placeholder 2"/>
          <p:cNvSpPr>
            <a:spLocks noGrp="1"/>
          </p:cNvSpPr>
          <p:nvPr>
            <p:ph idx="1"/>
          </p:nvPr>
        </p:nvSpPr>
        <p:spPr>
          <a:xfrm>
            <a:off x="214282" y="1142960"/>
            <a:ext cx="8643998" cy="5715040"/>
          </a:xfrm>
        </p:spPr>
        <p:txBody>
          <a:bodyPr>
            <a:normAutofit fontScale="25000" lnSpcReduction="20000"/>
          </a:bodyPr>
          <a:lstStyle/>
          <a:p>
            <a:pPr>
              <a:buNone/>
            </a:pPr>
            <a:r>
              <a:rPr lang="en-US" sz="9600" dirty="0" smtClean="0"/>
              <a:t>Original record : </a:t>
            </a:r>
            <a:endParaRPr lang="en-IN" sz="9600" dirty="0" smtClean="0"/>
          </a:p>
          <a:p>
            <a:pPr marL="87313" indent="-50800">
              <a:buNone/>
            </a:pPr>
            <a:r>
              <a:rPr lang="en-IN" sz="4400" dirty="0" smtClean="0"/>
              <a:t>         </a:t>
            </a:r>
            <a:r>
              <a:rPr lang="en-IN" sz="5600" dirty="0" smtClean="0"/>
              <a:t>114985346359714431656 </a:t>
            </a:r>
            <a:r>
              <a:rPr lang="en-IN" sz="5600" dirty="0"/>
              <a:t>1 0 0 0 0 0 0 0 0 0 0 0 0 0 0 0 0 0 0 0 0 0 0 0 0 0 0 0 0 0 0 0 0 0 0 0 0 0 0 0 0 0 0 0 0 0 0 0 0 0 0 0 0 0 0 0 0 0 0 0 0 0 0 0 0 0 0 0 0 0 0 0 0 0 0 0 0 0 0 0 0 0 0 0 0 0 0 0 0 0 0 0 0 0 0 0 0 0 0 0 0 0 0 0 0 0 0 0 0 0 0 0 0 0 0 0 0 0 0 0 0 0 0 0 0 0 0 0 0 0 0 0 1 0 0 0 0 0 0 0 0 0 0 0 0 0 0 0 0 0 0 0 0 1 1 0 0 0 0 0 0 0 0 0 0 0 0 0 0 0 0 0 0 0 0 1 0 0 0 0 0 0 0 0 0 0 0 0 0 0 0 0 0 0 0 0 0 0 0 0 0 0 0 0 0 0 0 0 0 0 0 0 0 0 0 0 0 0 0 0 0 0 0 0 0 0 0 0 0 0 0 0 0 0 0 0 0 0 0 0 0 0 0 0 0 0 0 0 0 0 0 0 0 0 0 0 0 0 0 0 0 0 0 1 0 0 1 0 1 0 0 0 0 0 0 0 0 0 0 0 0 0 0 0 0 0 0 0 0 0 0 0 0 0 0 0 0 0 0 0 0 0 0 0 0 0 0 0 0 0 0 0 0 0 0 0 0 1 0 1 0 0 0 0 0 0 0 0 0 0 0 0 1 0 0 0 0 0 0 0 0 0 0 0 1 0 0 0 0 0 0 0 0 0 0 0 0 0 0 0 0 0 0 0 0 0 0 0 0 0 1 0 0 0 0 0 0 0 0 0 0 1 1 0 0 0 0 0 0 0 0 0 0 0 0 1 0 0 1 0 0 0 0 0 0 0 0 0 0 0 0 0 0 0 0 0 0 0 1 0 0 0 0 0 0 0 0 0 0 0 0 0 0 0 0 0 0 0 0 0 0 0 0 0 0 0 0 0 0 0 0 0 0 0 0 0 0 0 0 0 0 0 0 0 0 0 0 0 0 0 0 0 1 0 0 0 0 0 0 0 0 0 0 0 0 0 0 0 0 0 0 0 0 0 0 0 0 0 0 0 0 0 0 0 0 1 0 0 0 0 0 0 0 0 0 0 0 0 0 0 0 0 0 0 0 0 0 0 0 0 0 0 0 0 0 0 0 0 0 0 0 0 0 0 0 0 0 0 0 0 0 0 0 0 1 0 0 1 0 0 0 0 0 0 0 0 0 0 0 0 0 0 0 1 0 0 0 0 0 0 0 0 0 0 0 0 0 0 0 1 0 0 0 0 0 0 0 0 0 0 1 0 0 0 0 0 0 0 0 0 0 0 0 0 0 0 0 0 0 0 1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0 </a:t>
            </a:r>
            <a:r>
              <a:rPr lang="en-IN" sz="5600" dirty="0" smtClean="0"/>
              <a:t>0</a:t>
            </a:r>
            <a:endParaRPr lang="en-IN" sz="4400" dirty="0" smtClean="0"/>
          </a:p>
          <a:p>
            <a:endParaRPr lang="en-IN" sz="3500" dirty="0" smtClean="0"/>
          </a:p>
          <a:p>
            <a:pPr>
              <a:buNone/>
            </a:pPr>
            <a:r>
              <a:rPr lang="en-IN" sz="9600" dirty="0" smtClean="0"/>
              <a:t>After </a:t>
            </a:r>
            <a:r>
              <a:rPr lang="en-IN" sz="9600" dirty="0"/>
              <a:t>modification </a:t>
            </a:r>
            <a:r>
              <a:rPr lang="en-IN" sz="9600" dirty="0" smtClean="0"/>
              <a:t>:</a:t>
            </a:r>
          </a:p>
          <a:p>
            <a:pPr>
              <a:buNone/>
            </a:pPr>
            <a:r>
              <a:rPr lang="en-IN" sz="7200" dirty="0" smtClean="0"/>
              <a:t>      114985346359714431656 </a:t>
            </a:r>
            <a:r>
              <a:rPr lang="en-IN" sz="7200" dirty="0"/>
              <a:t>0 132 153 154 175 263 266 268 317 319 332 344 370 381 382 395 398 418 472 505 554 557 573 589 600 620</a:t>
            </a:r>
            <a:endParaRPr lang="en-IN" sz="6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85728"/>
            <a:ext cx="8229600" cy="1143000"/>
          </a:xfrm>
        </p:spPr>
        <p:txBody>
          <a:bodyPr/>
          <a:lstStyle/>
          <a:p>
            <a:r>
              <a:rPr lang="en-US" dirty="0" smtClean="0">
                <a:solidFill>
                  <a:srgbClr val="002060"/>
                </a:solidFill>
              </a:rPr>
              <a:t>Distance formulation</a:t>
            </a:r>
            <a:endParaRPr lang="en-IN" dirty="0">
              <a:solidFill>
                <a:srgbClr val="002060"/>
              </a:solidFill>
            </a:endParaRPr>
          </a:p>
        </p:txBody>
      </p:sp>
      <p:sp>
        <p:nvSpPr>
          <p:cNvPr id="3" name="Content Placeholder 2"/>
          <p:cNvSpPr>
            <a:spLocks noGrp="1"/>
          </p:cNvSpPr>
          <p:nvPr>
            <p:ph idx="1"/>
          </p:nvPr>
        </p:nvSpPr>
        <p:spPr>
          <a:xfrm>
            <a:off x="0" y="1554162"/>
            <a:ext cx="9144000" cy="4525963"/>
          </a:xfrm>
        </p:spPr>
        <p:txBody>
          <a:bodyPr>
            <a:normAutofit/>
          </a:bodyPr>
          <a:lstStyle/>
          <a:p>
            <a:r>
              <a:rPr lang="en-IN" dirty="0" smtClean="0"/>
              <a:t>For two persons (x</a:t>
            </a:r>
            <a:r>
              <a:rPr lang="en-IN" baseline="-25000" dirty="0" smtClean="0"/>
              <a:t>i0</a:t>
            </a:r>
            <a:r>
              <a:rPr lang="en-IN" dirty="0" smtClean="0"/>
              <a:t>, x</a:t>
            </a:r>
            <a:r>
              <a:rPr lang="en-IN" baseline="-25000" dirty="0" smtClean="0"/>
              <a:t>i1</a:t>
            </a:r>
            <a:r>
              <a:rPr lang="en-IN" dirty="0" smtClean="0"/>
              <a:t>, x</a:t>
            </a:r>
            <a:r>
              <a:rPr lang="en-IN" baseline="-25000" dirty="0" smtClean="0"/>
              <a:t>i2</a:t>
            </a:r>
            <a:r>
              <a:rPr lang="en-IN" dirty="0" smtClean="0"/>
              <a:t>, x</a:t>
            </a:r>
            <a:r>
              <a:rPr lang="en-IN" baseline="-25000" dirty="0" smtClean="0"/>
              <a:t>i3</a:t>
            </a:r>
            <a:r>
              <a:rPr lang="en-IN" dirty="0" smtClean="0"/>
              <a:t>, ..., </a:t>
            </a:r>
            <a:r>
              <a:rPr lang="en-IN" dirty="0" err="1" smtClean="0"/>
              <a:t>x</a:t>
            </a:r>
            <a:r>
              <a:rPr lang="en-IN" baseline="-25000" dirty="0" err="1" smtClean="0"/>
              <a:t>ip</a:t>
            </a:r>
            <a:r>
              <a:rPr lang="en-IN" dirty="0" smtClean="0"/>
              <a:t>) is their information vector for </a:t>
            </a:r>
            <a:r>
              <a:rPr lang="en-IN" dirty="0" err="1" smtClean="0"/>
              <a:t>i</a:t>
            </a:r>
            <a:r>
              <a:rPr lang="en-IN" dirty="0" smtClean="0"/>
              <a:t> = 1 , 2.</a:t>
            </a:r>
          </a:p>
          <a:p>
            <a:r>
              <a:rPr lang="en-IN" dirty="0" smtClean="0"/>
              <a:t>d = ∑|x</a:t>
            </a:r>
            <a:r>
              <a:rPr lang="en-IN" baseline="-25000" dirty="0" smtClean="0"/>
              <a:t>1j</a:t>
            </a:r>
            <a:r>
              <a:rPr lang="en-IN" dirty="0" smtClean="0"/>
              <a:t> – x</a:t>
            </a:r>
            <a:r>
              <a:rPr lang="en-IN" baseline="-25000" dirty="0" smtClean="0"/>
              <a:t>2j</a:t>
            </a:r>
            <a:r>
              <a:rPr lang="en-IN" dirty="0" smtClean="0"/>
              <a:t>|w</a:t>
            </a:r>
            <a:r>
              <a:rPr lang="en-IN" baseline="-25000" dirty="0" smtClean="0"/>
              <a:t>j</a:t>
            </a:r>
            <a:r>
              <a:rPr lang="en-IN" dirty="0" smtClean="0"/>
              <a:t> is the distance between person 1 and person 2.</a:t>
            </a:r>
          </a:p>
          <a:p>
            <a:r>
              <a:rPr lang="en-IN" dirty="0" smtClean="0"/>
              <a:t>d = ∑|x</a:t>
            </a:r>
            <a:r>
              <a:rPr lang="en-IN" baseline="-25000" dirty="0" smtClean="0"/>
              <a:t>1j</a:t>
            </a:r>
            <a:r>
              <a:rPr lang="en-IN" dirty="0" smtClean="0"/>
              <a:t> – x</a:t>
            </a:r>
            <a:r>
              <a:rPr lang="en-IN" baseline="-25000" dirty="0" smtClean="0"/>
              <a:t>2j</a:t>
            </a:r>
            <a:r>
              <a:rPr lang="en-IN" dirty="0" smtClean="0"/>
              <a:t>|w</a:t>
            </a:r>
            <a:r>
              <a:rPr lang="en-IN" baseline="-25000" dirty="0" smtClean="0"/>
              <a:t>j </a:t>
            </a:r>
            <a:r>
              <a:rPr lang="en-IN" dirty="0" smtClean="0"/>
              <a:t>+ (v-m)w</a:t>
            </a:r>
            <a:r>
              <a:rPr lang="en-IN" baseline="-25000" dirty="0" smtClean="0"/>
              <a:t>p+1</a:t>
            </a:r>
            <a:r>
              <a:rPr lang="en-IN" dirty="0" smtClean="0"/>
              <a:t>, where v is the total number of persons and m is the number of mutual friends of person 1 and person 2</a:t>
            </a:r>
            <a:r>
              <a:rPr lang="en-IN" dirty="0" smtClean="0"/>
              <a:t>.</a:t>
            </a:r>
            <a:endParaRPr lang="en-IN"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25">
      <a:dk1>
        <a:sysClr val="windowText" lastClr="000000"/>
      </a:dk1>
      <a:lt1>
        <a:srgbClr val="FFF8CD"/>
      </a:lt1>
      <a:dk2>
        <a:srgbClr val="FFF2A7"/>
      </a:dk2>
      <a:lt2>
        <a:srgbClr val="C5D1D7"/>
      </a:lt2>
      <a:accent1>
        <a:srgbClr val="7F7F7F"/>
      </a:accent1>
      <a:accent2>
        <a:srgbClr val="8DCD46"/>
      </a:accent2>
      <a:accent3>
        <a:srgbClr val="8CADAE"/>
      </a:accent3>
      <a:accent4>
        <a:srgbClr val="8C7B70"/>
      </a:accent4>
      <a:accent5>
        <a:srgbClr val="8FB08C"/>
      </a:accent5>
      <a:accent6>
        <a:srgbClr val="88A0AC"/>
      </a:accent6>
      <a:hlink>
        <a:srgbClr val="00A3D6"/>
      </a:hlink>
      <a:folHlink>
        <a:srgbClr val="694F07"/>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4544</TotalTime>
  <Words>2924</Words>
  <Application>Microsoft Office PowerPoint</Application>
  <PresentationFormat>On-screen Show (4:3)</PresentationFormat>
  <Paragraphs>287</Paragraphs>
  <Slides>35</Slides>
  <Notes>1</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Flow</vt:lpstr>
      <vt:lpstr>International Conclave on Foundations of Decision and Game Theory  IGIDR, Mumbai March 14-19, 2016</vt:lpstr>
      <vt:lpstr>Objective</vt:lpstr>
      <vt:lpstr>Objective(contd)</vt:lpstr>
      <vt:lpstr>Data Description</vt:lpstr>
      <vt:lpstr>Classification</vt:lpstr>
      <vt:lpstr>Algorithm for data modification</vt:lpstr>
      <vt:lpstr>Algorithm for data modification(contd)</vt:lpstr>
      <vt:lpstr>Example of the modification on first subject</vt:lpstr>
      <vt:lpstr>Distance formulation</vt:lpstr>
      <vt:lpstr>Distance Metric</vt:lpstr>
      <vt:lpstr>Slide 11</vt:lpstr>
      <vt:lpstr>Distance – Probability MLE</vt:lpstr>
      <vt:lpstr>Distance – Probability MLE(contd)</vt:lpstr>
      <vt:lpstr>Degree Distribution for the current data set</vt:lpstr>
      <vt:lpstr>Degree Distribution for the current data set(CONTD)</vt:lpstr>
      <vt:lpstr>Degree Distribution for the current data set(CONTD)</vt:lpstr>
      <vt:lpstr>Simulation</vt:lpstr>
      <vt:lpstr>Distance Formulation and Simulation(contd)</vt:lpstr>
      <vt:lpstr>Slide 19</vt:lpstr>
      <vt:lpstr>Slide 20</vt:lpstr>
      <vt:lpstr>Calculation of number of mismatches</vt:lpstr>
      <vt:lpstr>Calculation of number of Mismatches(contd)</vt:lpstr>
      <vt:lpstr>Calculation of number of mismatches(contd)</vt:lpstr>
      <vt:lpstr>Calculation of number of mismatches(contd)</vt:lpstr>
      <vt:lpstr>Calculation of number of Mismatches(contd)</vt:lpstr>
      <vt:lpstr>Program Output</vt:lpstr>
      <vt:lpstr>Distribution of errors for 20% subsample</vt:lpstr>
      <vt:lpstr>Distribution of errors for 40% subsample</vt:lpstr>
      <vt:lpstr>Distribution of errors for 60% subsample</vt:lpstr>
      <vt:lpstr>Distribution of errors for 80% subsample</vt:lpstr>
      <vt:lpstr>Distribution of error</vt:lpstr>
      <vt:lpstr>Application Areas</vt:lpstr>
      <vt:lpstr>Application(contd)</vt:lpstr>
      <vt:lpstr>References</vt:lpstr>
      <vt:lpstr>Slide 35</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202</cp:revision>
  <dcterms:created xsi:type="dcterms:W3CDTF">2015-11-29T10:18:31Z</dcterms:created>
  <dcterms:modified xsi:type="dcterms:W3CDTF">2016-03-18T02:54:54Z</dcterms:modified>
</cp:coreProperties>
</file>